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sldIdLst>
    <p:sldId id="257" r:id="rId2"/>
    <p:sldId id="305" r:id="rId3"/>
    <p:sldId id="306" r:id="rId4"/>
    <p:sldId id="307" r:id="rId5"/>
    <p:sldId id="308" r:id="rId6"/>
    <p:sldId id="309" r:id="rId7"/>
    <p:sldId id="310" r:id="rId8"/>
    <p:sldId id="311" r:id="rId9"/>
    <p:sldId id="312"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13" r:id="rId53"/>
    <p:sldId id="314" r:id="rId54"/>
    <p:sldId id="315" r:id="rId55"/>
    <p:sldId id="316" r:id="rId56"/>
    <p:sldId id="317" r:id="rId57"/>
    <p:sldId id="318" r:id="rId58"/>
    <p:sldId id="319" r:id="rId59"/>
    <p:sldId id="331" r:id="rId60"/>
    <p:sldId id="332" r:id="rId61"/>
    <p:sldId id="333" r:id="rId62"/>
    <p:sldId id="334" r:id="rId63"/>
    <p:sldId id="335" r:id="rId64"/>
    <p:sldId id="336" r:id="rId65"/>
    <p:sldId id="337" r:id="rId66"/>
    <p:sldId id="338" r:id="rId67"/>
    <p:sldId id="339" r:id="rId68"/>
    <p:sldId id="320" r:id="rId69"/>
    <p:sldId id="321" r:id="rId70"/>
    <p:sldId id="322" r:id="rId71"/>
    <p:sldId id="323" r:id="rId72"/>
    <p:sldId id="324" r:id="rId73"/>
    <p:sldId id="325" r:id="rId74"/>
    <p:sldId id="326" r:id="rId75"/>
    <p:sldId id="340" r:id="rId76"/>
    <p:sldId id="341" r:id="rId77"/>
    <p:sldId id="342" r:id="rId78"/>
    <p:sldId id="343" r:id="rId79"/>
    <p:sldId id="344" r:id="rId80"/>
    <p:sldId id="345" r:id="rId81"/>
    <p:sldId id="346" r:id="rId82"/>
    <p:sldId id="327" r:id="rId83"/>
    <p:sldId id="328" r:id="rId84"/>
    <p:sldId id="329" r:id="rId85"/>
    <p:sldId id="330" r:id="rId86"/>
    <p:sldId id="347" r:id="rId87"/>
    <p:sldId id="348" r:id="rId88"/>
    <p:sldId id="349" r:id="rId89"/>
    <p:sldId id="350" r:id="rId90"/>
    <p:sldId id="351" r:id="rId91"/>
    <p:sldId id="352" r:id="rId92"/>
    <p:sldId id="353" r:id="rId93"/>
    <p:sldId id="354" r:id="rId94"/>
    <p:sldId id="355" r:id="rId95"/>
    <p:sldId id="356" r:id="rId96"/>
    <p:sldId id="357" r:id="rId97"/>
    <p:sldId id="358" r:id="rId98"/>
    <p:sldId id="359" r:id="rId99"/>
    <p:sldId id="360" r:id="rId100"/>
    <p:sldId id="361" r:id="rId101"/>
    <p:sldId id="362" r:id="rId102"/>
    <p:sldId id="363" r:id="rId103"/>
    <p:sldId id="364" r:id="rId104"/>
    <p:sldId id="365" r:id="rId105"/>
    <p:sldId id="366" r:id="rId10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200" autoAdjust="0"/>
  </p:normalViewPr>
  <p:slideViewPr>
    <p:cSldViewPr snapToGrid="0" snapToObjects="1">
      <p:cViewPr varScale="1">
        <p:scale>
          <a:sx n="30" d="100"/>
          <a:sy n="30" d="100"/>
        </p:scale>
        <p:origin x="-174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printerSettings" Target="printerSettings/printerSettings1.bin"/><Relationship Id="rId109"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viewProps" Target="view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theme" Target="theme/theme1.xml"/><Relationship Id="rId11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09D76B-B829-554C-B688-D24D8E1ED31B}" type="datetimeFigureOut">
              <a:rPr lang="en-US" smtClean="0"/>
              <a:t>11/27/15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2C83B2-390F-114B-A63A-9EC6E2E1DFE3}" type="slidenum">
              <a:rPr lang="en-US" smtClean="0"/>
              <a:t>‹#›</a:t>
            </a:fld>
            <a:endParaRPr lang="en-US"/>
          </a:p>
        </p:txBody>
      </p:sp>
    </p:spTree>
    <p:extLst>
      <p:ext uri="{BB962C8B-B14F-4D97-AF65-F5344CB8AC3E}">
        <p14:creationId xmlns:p14="http://schemas.microsoft.com/office/powerpoint/2010/main" val="2560498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mimage.opentext.com</a:t>
            </a:r>
            <a:r>
              <a:rPr lang="en-US" dirty="0" smtClean="0"/>
              <a:t>/</a:t>
            </a:r>
            <a:r>
              <a:rPr lang="en-US" dirty="0" err="1" smtClean="0"/>
              <a:t>alt_content</a:t>
            </a:r>
            <a:r>
              <a:rPr lang="en-US" dirty="0" smtClean="0"/>
              <a:t>/binary/</a:t>
            </a:r>
            <a:r>
              <a:rPr lang="en-US" dirty="0" err="1" smtClean="0"/>
              <a:t>ot</a:t>
            </a:r>
            <a:r>
              <a:rPr lang="en-US" dirty="0" smtClean="0"/>
              <a:t>/</a:t>
            </a:r>
            <a:r>
              <a:rPr lang="en-US" dirty="0" err="1" smtClean="0"/>
              <a:t>ceo</a:t>
            </a:r>
            <a:r>
              <a:rPr lang="en-US" dirty="0" smtClean="0"/>
              <a:t>-whitepaper/opentext-eim-ceo-white-paper-series-part-1.pdf</a:t>
            </a:r>
            <a:endParaRPr lang="en-US" dirty="0"/>
          </a:p>
        </p:txBody>
      </p:sp>
      <p:sp>
        <p:nvSpPr>
          <p:cNvPr id="4" name="Slide Number Placeholder 3"/>
          <p:cNvSpPr>
            <a:spLocks noGrp="1"/>
          </p:cNvSpPr>
          <p:nvPr>
            <p:ph type="sldNum" sz="quarter" idx="10"/>
          </p:nvPr>
        </p:nvSpPr>
        <p:spPr/>
        <p:txBody>
          <a:bodyPr/>
          <a:lstStyle/>
          <a:p>
            <a:fld id="{252C83B2-390F-114B-A63A-9EC6E2E1DFE3}" type="slidenum">
              <a:rPr lang="en-US" smtClean="0"/>
              <a:t>1</a:t>
            </a:fld>
            <a:endParaRPr lang="en-US"/>
          </a:p>
        </p:txBody>
      </p:sp>
    </p:spTree>
    <p:extLst>
      <p:ext uri="{BB962C8B-B14F-4D97-AF65-F5344CB8AC3E}">
        <p14:creationId xmlns:p14="http://schemas.microsoft.com/office/powerpoint/2010/main" val="263058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2C83B2-390F-114B-A63A-9EC6E2E1DFE3}" type="slidenum">
              <a:rPr lang="en-US" smtClean="0"/>
              <a:t>44</a:t>
            </a:fld>
            <a:endParaRPr lang="en-US"/>
          </a:p>
        </p:txBody>
      </p:sp>
    </p:spTree>
    <p:extLst>
      <p:ext uri="{BB962C8B-B14F-4D97-AF65-F5344CB8AC3E}">
        <p14:creationId xmlns:p14="http://schemas.microsoft.com/office/powerpoint/2010/main" val="1328880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transaction is a transfer of value between </a:t>
            </a:r>
            <a:r>
              <a:rPr lang="en-US" dirty="0" err="1" smtClean="0"/>
              <a:t>Bitcoin</a:t>
            </a:r>
            <a:r>
              <a:rPr lang="en-US" dirty="0" smtClean="0"/>
              <a:t> wallets that gets included in the block chain. </a:t>
            </a:r>
            <a:r>
              <a:rPr lang="en-US" dirty="0" err="1" smtClean="0"/>
              <a:t>Bitcoin</a:t>
            </a:r>
            <a:r>
              <a:rPr lang="en-US" dirty="0" smtClean="0"/>
              <a:t> wallets keep a secret piece of data called a private key or seed, which is used to sign transactions, providing a mathematical proof that they have come from the owner of the wallet. The signature also prevents the transaction from being altered by anybody once it has been issued. All transactions are broadcast between users and usually begin to be confirmed by the network in the following 10 minutes, through a process called mining.</a:t>
            </a:r>
            <a:endParaRPr lang="en-US" dirty="0"/>
          </a:p>
        </p:txBody>
      </p:sp>
      <p:sp>
        <p:nvSpPr>
          <p:cNvPr id="4" name="Slide Number Placeholder 3"/>
          <p:cNvSpPr>
            <a:spLocks noGrp="1"/>
          </p:cNvSpPr>
          <p:nvPr>
            <p:ph type="sldNum" sz="quarter" idx="10"/>
          </p:nvPr>
        </p:nvSpPr>
        <p:spPr/>
        <p:txBody>
          <a:bodyPr/>
          <a:lstStyle/>
          <a:p>
            <a:fld id="{252C83B2-390F-114B-A63A-9EC6E2E1DFE3}" type="slidenum">
              <a:rPr lang="en-US" smtClean="0"/>
              <a:t>63</a:t>
            </a:fld>
            <a:endParaRPr lang="en-US"/>
          </a:p>
        </p:txBody>
      </p:sp>
    </p:spTree>
    <p:extLst>
      <p:ext uri="{BB962C8B-B14F-4D97-AF65-F5344CB8AC3E}">
        <p14:creationId xmlns:p14="http://schemas.microsoft.com/office/powerpoint/2010/main" val="1253155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Mining is a distributed consensus system that is used to confirm waiting transactions by including them in the block chain. It enforces a chronological order in the block chain, protects the neutrality of the network, and allows different computers to agree on the state of the system. To be confirmed, transactions must be packed in a block that fits very strict cryptographic rules that will be verified by the network. These rules prevent previous blocks from being modified because doing so would invalidate all following blocks. Mining also creates the equivalent of a competitive lottery that prevents any individual from easily adding new blocks consecutively in the block chain. This way, no individuals can control what is included in the block chain or replace parts of the block chain to roll back their own spends.</a:t>
            </a:r>
            <a:endParaRPr lang="en-US" dirty="0"/>
          </a:p>
        </p:txBody>
      </p:sp>
      <p:sp>
        <p:nvSpPr>
          <p:cNvPr id="4" name="Slide Number Placeholder 3"/>
          <p:cNvSpPr>
            <a:spLocks noGrp="1"/>
          </p:cNvSpPr>
          <p:nvPr>
            <p:ph type="sldNum" sz="quarter" idx="10"/>
          </p:nvPr>
        </p:nvSpPr>
        <p:spPr/>
        <p:txBody>
          <a:bodyPr/>
          <a:lstStyle/>
          <a:p>
            <a:fld id="{252C83B2-390F-114B-A63A-9EC6E2E1DFE3}" type="slidenum">
              <a:rPr lang="en-US" smtClean="0"/>
              <a:t>64</a:t>
            </a:fld>
            <a:endParaRPr lang="en-US"/>
          </a:p>
        </p:txBody>
      </p:sp>
    </p:spTree>
    <p:extLst>
      <p:ext uri="{BB962C8B-B14F-4D97-AF65-F5344CB8AC3E}">
        <p14:creationId xmlns:p14="http://schemas.microsoft.com/office/powerpoint/2010/main" val="2515171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block chain is a shared public ledger on which the entire </a:t>
            </a:r>
            <a:r>
              <a:rPr lang="en-US" dirty="0" err="1" smtClean="0"/>
              <a:t>Bitcoin</a:t>
            </a:r>
            <a:r>
              <a:rPr lang="en-US" dirty="0" smtClean="0"/>
              <a:t> network relies. All confirmed transactions are included in the block chain. This way, </a:t>
            </a:r>
            <a:r>
              <a:rPr lang="en-US" dirty="0" err="1" smtClean="0"/>
              <a:t>Bitcoin</a:t>
            </a:r>
            <a:r>
              <a:rPr lang="en-US" dirty="0" smtClean="0"/>
              <a:t> wallets can calculate their spendable balance and new transactions can be verified to be spending </a:t>
            </a:r>
            <a:r>
              <a:rPr lang="en-US" dirty="0" err="1" smtClean="0"/>
              <a:t>bitcoins</a:t>
            </a:r>
            <a:r>
              <a:rPr lang="en-US" dirty="0" smtClean="0"/>
              <a:t> that are actually owned by the spender. The integrity and the chronological order of the block chain are enforced with cryptography.</a:t>
            </a:r>
            <a:endParaRPr lang="en-US" dirty="0"/>
          </a:p>
        </p:txBody>
      </p:sp>
      <p:sp>
        <p:nvSpPr>
          <p:cNvPr id="4" name="Slide Number Placeholder 3"/>
          <p:cNvSpPr>
            <a:spLocks noGrp="1"/>
          </p:cNvSpPr>
          <p:nvPr>
            <p:ph type="sldNum" sz="quarter" idx="10"/>
          </p:nvPr>
        </p:nvSpPr>
        <p:spPr/>
        <p:txBody>
          <a:bodyPr/>
          <a:lstStyle/>
          <a:p>
            <a:fld id="{252C83B2-390F-114B-A63A-9EC6E2E1DFE3}" type="slidenum">
              <a:rPr lang="en-US" smtClean="0"/>
              <a:t>65</a:t>
            </a:fld>
            <a:endParaRPr lang="en-US"/>
          </a:p>
        </p:txBody>
      </p:sp>
    </p:spTree>
    <p:extLst>
      <p:ext uri="{BB962C8B-B14F-4D97-AF65-F5344CB8AC3E}">
        <p14:creationId xmlns:p14="http://schemas.microsoft.com/office/powerpoint/2010/main" val="3420545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two (or more) addresses are inputs to the same</a:t>
            </a:r>
          </a:p>
          <a:p>
            <a:r>
              <a:rPr lang="en-US" dirty="0" smtClean="0"/>
              <a:t>transaction, they are controlled by the same user; i.e., for any transaction</a:t>
            </a:r>
          </a:p>
          <a:p>
            <a:r>
              <a:rPr lang="en-US" dirty="0" smtClean="0"/>
              <a:t>t, all </a:t>
            </a:r>
            <a:r>
              <a:rPr lang="en-US" dirty="0" err="1" smtClean="0"/>
              <a:t>pk</a:t>
            </a:r>
            <a:r>
              <a:rPr lang="en-US" dirty="0" smtClean="0"/>
              <a:t> ∈ inputs(t) are controlled by the same user</a:t>
            </a:r>
            <a:endParaRPr lang="en-US" dirty="0"/>
          </a:p>
        </p:txBody>
      </p:sp>
      <p:sp>
        <p:nvSpPr>
          <p:cNvPr id="4" name="Slide Number Placeholder 3"/>
          <p:cNvSpPr>
            <a:spLocks noGrp="1"/>
          </p:cNvSpPr>
          <p:nvPr>
            <p:ph type="sldNum" sz="quarter" idx="10"/>
          </p:nvPr>
        </p:nvSpPr>
        <p:spPr/>
        <p:txBody>
          <a:bodyPr/>
          <a:lstStyle/>
          <a:p>
            <a:fld id="{252C83B2-390F-114B-A63A-9EC6E2E1DFE3}" type="slidenum">
              <a:rPr lang="en-US" smtClean="0"/>
              <a:t>68</a:t>
            </a:fld>
            <a:endParaRPr lang="en-US"/>
          </a:p>
        </p:txBody>
      </p:sp>
    </p:spTree>
    <p:extLst>
      <p:ext uri="{BB962C8B-B14F-4D97-AF65-F5344CB8AC3E}">
        <p14:creationId xmlns:p14="http://schemas.microsoft.com/office/powerpoint/2010/main" val="1847849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The one-time change address is controlled by</a:t>
            </a:r>
          </a:p>
          <a:p>
            <a:r>
              <a:rPr lang="en-US" dirty="0" smtClean="0"/>
              <a:t>the same user as the input addresses; i.e., for any transaction t, the</a:t>
            </a:r>
          </a:p>
          <a:p>
            <a:r>
              <a:rPr lang="en-US" dirty="0" smtClean="0"/>
              <a:t>controller of inputs(t) also controls the one-time change address</a:t>
            </a:r>
          </a:p>
          <a:p>
            <a:r>
              <a:rPr lang="en-US" dirty="0" err="1" smtClean="0"/>
              <a:t>pk</a:t>
            </a:r>
            <a:r>
              <a:rPr lang="en-US" dirty="0" smtClean="0"/>
              <a:t> ∈ outputs(t) (if such an address exists).</a:t>
            </a:r>
            <a:endParaRPr lang="en-US" dirty="0"/>
          </a:p>
        </p:txBody>
      </p:sp>
      <p:sp>
        <p:nvSpPr>
          <p:cNvPr id="4" name="Slide Number Placeholder 3"/>
          <p:cNvSpPr>
            <a:spLocks noGrp="1"/>
          </p:cNvSpPr>
          <p:nvPr>
            <p:ph type="sldNum" sz="quarter" idx="10"/>
          </p:nvPr>
        </p:nvSpPr>
        <p:spPr/>
        <p:txBody>
          <a:bodyPr/>
          <a:lstStyle/>
          <a:p>
            <a:fld id="{252C83B2-390F-114B-A63A-9EC6E2E1DFE3}" type="slidenum">
              <a:rPr lang="en-US" smtClean="0"/>
              <a:t>69</a:t>
            </a:fld>
            <a:endParaRPr lang="en-US"/>
          </a:p>
        </p:txBody>
      </p:sp>
    </p:spTree>
    <p:extLst>
      <p:ext uri="{BB962C8B-B14F-4D97-AF65-F5344CB8AC3E}">
        <p14:creationId xmlns:p14="http://schemas.microsoft.com/office/powerpoint/2010/main" val="1561557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2C83B2-390F-114B-A63A-9EC6E2E1DFE3}" type="slidenum">
              <a:rPr lang="en-US" smtClean="0"/>
              <a:t>95</a:t>
            </a:fld>
            <a:endParaRPr lang="en-US"/>
          </a:p>
        </p:txBody>
      </p:sp>
    </p:spTree>
    <p:extLst>
      <p:ext uri="{BB962C8B-B14F-4D97-AF65-F5344CB8AC3E}">
        <p14:creationId xmlns:p14="http://schemas.microsoft.com/office/powerpoint/2010/main" val="1037498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www.torproject.org</a:t>
            </a:r>
            <a:r>
              <a:rPr lang="en-US" dirty="0" smtClean="0"/>
              <a:t>/docs/hidden-</a:t>
            </a:r>
            <a:r>
              <a:rPr lang="en-US" dirty="0" err="1" smtClean="0"/>
              <a:t>services.html.en</a:t>
            </a:r>
            <a:endParaRPr lang="en-US" dirty="0" smtClean="0"/>
          </a:p>
          <a:p>
            <a:endParaRPr lang="en-US" dirty="0" smtClean="0"/>
          </a:p>
          <a:p>
            <a:r>
              <a:rPr lang="en-US" dirty="0" smtClean="0"/>
              <a:t>Tor makes it possible for users to hide their locations while offering various kinds of services, such as web publishing or an instant messaging server. Using Tor "rendezvous points," other Tor users can connect to these hidden services, each without knowing the other's network identity. This page describes the technical details of how this rendezvous protocol works. For a more direct how-to, see our configuring hidden services page.</a:t>
            </a:r>
          </a:p>
          <a:p>
            <a:endParaRPr lang="en-US" dirty="0" smtClean="0"/>
          </a:p>
          <a:p>
            <a:r>
              <a:rPr lang="en-US" dirty="0" smtClean="0"/>
              <a:t>A hidden service needs to advertise its existence in the Tor network before clients will be able to contact it. Therefore, the service randomly picks some relays, builds circuits to them, and asks them to act as introduction points by telling them its public key. Note that in the following figures the green links are circuits rather than direct connections. By using a full Tor circuit, it's hard for anyone to associate an introduction point with the hidden server's IP address. While the introduction points and others are told the hidden service's identity (public key), we don't want them to learn about the hidden server's location (IP address).</a:t>
            </a:r>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2</a:t>
            </a:fld>
            <a:endParaRPr lang="en-US"/>
          </a:p>
        </p:txBody>
      </p:sp>
    </p:spTree>
    <p:extLst>
      <p:ext uri="{BB962C8B-B14F-4D97-AF65-F5344CB8AC3E}">
        <p14:creationId xmlns:p14="http://schemas.microsoft.com/office/powerpoint/2010/main" val="3617469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two: the hidden service assembles a hidden service descriptor, containing its public key and a summary of each introduction point, and signs this descriptor with its private key. It uploads that descriptor to a distributed hash table. The descriptor will be found by clients requesting </a:t>
            </a:r>
            <a:r>
              <a:rPr lang="en-US" dirty="0" err="1" smtClean="0"/>
              <a:t>XYZ.onion</a:t>
            </a:r>
            <a:r>
              <a:rPr lang="en-US" dirty="0" smtClean="0"/>
              <a:t> where XYZ is a 16 character name derived from the service's public key. After this step, the hidden service is set up.</a:t>
            </a:r>
          </a:p>
          <a:p>
            <a:endParaRPr lang="en-US" dirty="0" smtClean="0"/>
          </a:p>
          <a:p>
            <a:r>
              <a:rPr lang="en-US" dirty="0" smtClean="0"/>
              <a:t>Although it might seem impractical to use an automatically-generated service name, it serves an important goal: Everyone – including the introduction points, the distributed hash table directory, and of course the clients – can verify that they are talking to the right hidden service. See also </a:t>
            </a:r>
            <a:r>
              <a:rPr lang="en-US" dirty="0" err="1" smtClean="0"/>
              <a:t>Zooko's</a:t>
            </a:r>
            <a:r>
              <a:rPr lang="en-US" dirty="0" smtClean="0"/>
              <a:t> conjecture that out of Decentralized, Secure, and Human-Meaningful, you can achieve at most two. Perhaps one day somebody will implement a </a:t>
            </a:r>
            <a:r>
              <a:rPr lang="en-US" dirty="0" err="1" smtClean="0"/>
              <a:t>Petname</a:t>
            </a:r>
            <a:r>
              <a:rPr lang="en-US" dirty="0" smtClean="0"/>
              <a:t> design for hidden service names?</a:t>
            </a:r>
            <a:endParaRPr lang="en-US" dirty="0"/>
          </a:p>
        </p:txBody>
      </p:sp>
      <p:sp>
        <p:nvSpPr>
          <p:cNvPr id="4" name="Slide Number Placeholder 3"/>
          <p:cNvSpPr>
            <a:spLocks noGrp="1"/>
          </p:cNvSpPr>
          <p:nvPr>
            <p:ph type="sldNum" sz="quarter" idx="10"/>
          </p:nvPr>
        </p:nvSpPr>
        <p:spPr/>
        <p:txBody>
          <a:bodyPr/>
          <a:lstStyle/>
          <a:p>
            <a:fld id="{252C83B2-390F-114B-A63A-9EC6E2E1DFE3}" type="slidenum">
              <a:rPr lang="en-US" smtClean="0"/>
              <a:t>3</a:t>
            </a:fld>
            <a:endParaRPr lang="en-US"/>
          </a:p>
        </p:txBody>
      </p:sp>
    </p:spTree>
    <p:extLst>
      <p:ext uri="{BB962C8B-B14F-4D97-AF65-F5344CB8AC3E}">
        <p14:creationId xmlns:p14="http://schemas.microsoft.com/office/powerpoint/2010/main" val="1738092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three: A client that wants to contact a hidden service needs to learn about its onion address first. After that, the client can initiate connection establishment by downloading the descriptor from the distributed hash table. If there is a descriptor for </a:t>
            </a:r>
            <a:r>
              <a:rPr lang="en-US" dirty="0" err="1" smtClean="0"/>
              <a:t>XYZ.onion</a:t>
            </a:r>
            <a:r>
              <a:rPr lang="en-US" dirty="0" smtClean="0"/>
              <a:t> (the hidden service could also be offline or have left long ago, or there could be a typo in the onion address), the client now knows the set of introduction points and the right public key to use. Around this time, the client also creates a circuit to another randomly picked relay and asks it to act as rendezvous point by telling it a one-time secret.</a:t>
            </a:r>
            <a:endParaRPr lang="en-US" dirty="0"/>
          </a:p>
        </p:txBody>
      </p:sp>
      <p:sp>
        <p:nvSpPr>
          <p:cNvPr id="4" name="Slide Number Placeholder 3"/>
          <p:cNvSpPr>
            <a:spLocks noGrp="1"/>
          </p:cNvSpPr>
          <p:nvPr>
            <p:ph type="sldNum" sz="quarter" idx="10"/>
          </p:nvPr>
        </p:nvSpPr>
        <p:spPr/>
        <p:txBody>
          <a:bodyPr/>
          <a:lstStyle/>
          <a:p>
            <a:fld id="{252C83B2-390F-114B-A63A-9EC6E2E1DFE3}" type="slidenum">
              <a:rPr lang="en-US" smtClean="0"/>
              <a:t>4</a:t>
            </a:fld>
            <a:endParaRPr lang="en-US"/>
          </a:p>
        </p:txBody>
      </p:sp>
    </p:spTree>
    <p:extLst>
      <p:ext uri="{BB962C8B-B14F-4D97-AF65-F5344CB8AC3E}">
        <p14:creationId xmlns:p14="http://schemas.microsoft.com/office/powerpoint/2010/main" val="313470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four: When the descriptor is present and the rendezvous point is ready, the client assembles an introduce message (encrypted to the hidden service's public key) including the address of the rendezvous point and the one-time secret. The client sends this message to one of the introduction points, requesting it be delivered to the hidden service. Again, communication takes place via a Tor circuit: nobody can relate sending the introduce message to the client's IP address, so the client remains anonymous.</a:t>
            </a:r>
            <a:endParaRPr lang="en-US" dirty="0"/>
          </a:p>
        </p:txBody>
      </p:sp>
      <p:sp>
        <p:nvSpPr>
          <p:cNvPr id="4" name="Slide Number Placeholder 3"/>
          <p:cNvSpPr>
            <a:spLocks noGrp="1"/>
          </p:cNvSpPr>
          <p:nvPr>
            <p:ph type="sldNum" sz="quarter" idx="10"/>
          </p:nvPr>
        </p:nvSpPr>
        <p:spPr/>
        <p:txBody>
          <a:bodyPr/>
          <a:lstStyle/>
          <a:p>
            <a:fld id="{252C83B2-390F-114B-A63A-9EC6E2E1DFE3}" type="slidenum">
              <a:rPr lang="en-US" smtClean="0"/>
              <a:t>5</a:t>
            </a:fld>
            <a:endParaRPr lang="en-US"/>
          </a:p>
        </p:txBody>
      </p:sp>
    </p:spTree>
    <p:extLst>
      <p:ext uri="{BB962C8B-B14F-4D97-AF65-F5344CB8AC3E}">
        <p14:creationId xmlns:p14="http://schemas.microsoft.com/office/powerpoint/2010/main" val="556511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five: The hidden service decrypts the client's introduce message and finds the address of the rendezvous point and the one-time secret in it. The service creates a circuit to the rendezvous point and sends the one-time secret to it in a rendezvous message.</a:t>
            </a:r>
          </a:p>
          <a:p>
            <a:endParaRPr lang="en-US" dirty="0" smtClean="0"/>
          </a:p>
          <a:p>
            <a:r>
              <a:rPr lang="en-US" dirty="0" smtClean="0"/>
              <a:t>At this point it is of special importance that the hidden service sticks to the same set of entry guards when creating new circuits. Otherwise an attacker could run his own relay and force a hidden service to create an arbitrary number of circuits in the hope that the corrupt relay is picked as entry node and he learns the hidden server's IP address via timing analysis. This attack was described by </a:t>
            </a:r>
            <a:r>
              <a:rPr lang="en-US" dirty="0" err="1" smtClean="0"/>
              <a:t>Øverlier</a:t>
            </a:r>
            <a:r>
              <a:rPr lang="en-US" dirty="0" smtClean="0"/>
              <a:t> and </a:t>
            </a:r>
            <a:r>
              <a:rPr lang="en-US" dirty="0" err="1" smtClean="0"/>
              <a:t>Syverson</a:t>
            </a:r>
            <a:r>
              <a:rPr lang="en-US" dirty="0" smtClean="0"/>
              <a:t> in their paper titled Locating Hidden Servers.</a:t>
            </a:r>
            <a:endParaRPr lang="en-US" dirty="0"/>
          </a:p>
        </p:txBody>
      </p:sp>
      <p:sp>
        <p:nvSpPr>
          <p:cNvPr id="4" name="Slide Number Placeholder 3"/>
          <p:cNvSpPr>
            <a:spLocks noGrp="1"/>
          </p:cNvSpPr>
          <p:nvPr>
            <p:ph type="sldNum" sz="quarter" idx="10"/>
          </p:nvPr>
        </p:nvSpPr>
        <p:spPr/>
        <p:txBody>
          <a:bodyPr/>
          <a:lstStyle/>
          <a:p>
            <a:fld id="{252C83B2-390F-114B-A63A-9EC6E2E1DFE3}" type="slidenum">
              <a:rPr lang="en-US" smtClean="0"/>
              <a:t>6</a:t>
            </a:fld>
            <a:endParaRPr lang="en-US"/>
          </a:p>
        </p:txBody>
      </p:sp>
    </p:spTree>
    <p:extLst>
      <p:ext uri="{BB962C8B-B14F-4D97-AF65-F5344CB8AC3E}">
        <p14:creationId xmlns:p14="http://schemas.microsoft.com/office/powerpoint/2010/main" val="2007695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last step, the rendezvous point notifies the client about successful connection establishment. After that, both client and hidden service can use their circuits to the rendezvous point for communicating with each other. The rendezvous point simply relays (end-to-end encrypted) messages from client to service and vice versa.</a:t>
            </a:r>
          </a:p>
          <a:p>
            <a:endParaRPr lang="en-US" dirty="0" smtClean="0"/>
          </a:p>
          <a:p>
            <a:r>
              <a:rPr lang="en-US" dirty="0" smtClean="0"/>
              <a:t>One of the reasons for not using the introduction circuit for actual communication is that no single relay should appear to be responsible for a given hidden service. This is why the rendezvous point never learns about the hidden service's identity.</a:t>
            </a:r>
          </a:p>
          <a:p>
            <a:endParaRPr lang="en-US" dirty="0" smtClean="0"/>
          </a:p>
          <a:p>
            <a:r>
              <a:rPr lang="en-US" dirty="0" smtClean="0"/>
              <a:t>In general, the complete connection between client and hidden service consists of 6 relays: 3 of them were picked by the client with the third being the rendezvous point and the other 3 were picked by the hidden service.</a:t>
            </a:r>
            <a:endParaRPr lang="en-US" dirty="0"/>
          </a:p>
        </p:txBody>
      </p:sp>
      <p:sp>
        <p:nvSpPr>
          <p:cNvPr id="4" name="Slide Number Placeholder 3"/>
          <p:cNvSpPr>
            <a:spLocks noGrp="1"/>
          </p:cNvSpPr>
          <p:nvPr>
            <p:ph type="sldNum" sz="quarter" idx="10"/>
          </p:nvPr>
        </p:nvSpPr>
        <p:spPr/>
        <p:txBody>
          <a:bodyPr/>
          <a:lstStyle/>
          <a:p>
            <a:fld id="{252C83B2-390F-114B-A63A-9EC6E2E1DFE3}" type="slidenum">
              <a:rPr lang="en-US" smtClean="0"/>
              <a:t>7</a:t>
            </a:fld>
            <a:endParaRPr lang="en-US"/>
          </a:p>
        </p:txBody>
      </p:sp>
    </p:spTree>
    <p:extLst>
      <p:ext uri="{BB962C8B-B14F-4D97-AF65-F5344CB8AC3E}">
        <p14:creationId xmlns:p14="http://schemas.microsoft.com/office/powerpoint/2010/main" val="288166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Oct 3</a:t>
            </a:r>
            <a:r>
              <a:rPr lang="en-US" baseline="0" dirty="0" smtClean="0"/>
              <a:t> </a:t>
            </a:r>
            <a:r>
              <a:rPr lang="en-US" dirty="0" smtClean="0"/>
              <a:t>2013</a:t>
            </a:r>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8</a:t>
            </a:fld>
            <a:endParaRPr lang="en-US"/>
          </a:p>
        </p:txBody>
      </p:sp>
    </p:spTree>
    <p:extLst>
      <p:ext uri="{BB962C8B-B14F-4D97-AF65-F5344CB8AC3E}">
        <p14:creationId xmlns:p14="http://schemas.microsoft.com/office/powerpoint/2010/main" val="1343055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did this happen?</a:t>
            </a:r>
          </a:p>
        </p:txBody>
      </p:sp>
      <p:sp>
        <p:nvSpPr>
          <p:cNvPr id="4" name="Slide Number Placeholder 3"/>
          <p:cNvSpPr>
            <a:spLocks noGrp="1"/>
          </p:cNvSpPr>
          <p:nvPr>
            <p:ph type="sldNum" sz="quarter" idx="10"/>
          </p:nvPr>
        </p:nvSpPr>
        <p:spPr/>
        <p:txBody>
          <a:bodyPr/>
          <a:lstStyle/>
          <a:p>
            <a:fld id="{03FAB611-C225-4BEF-8572-34B97DE92DD0}" type="slidenum">
              <a:rPr lang="en-US" smtClean="0"/>
              <a:pPr/>
              <a:t>9</a:t>
            </a:fld>
            <a:endParaRPr lang="en-US"/>
          </a:p>
        </p:txBody>
      </p:sp>
    </p:spTree>
    <p:extLst>
      <p:ext uri="{BB962C8B-B14F-4D97-AF65-F5344CB8AC3E}">
        <p14:creationId xmlns:p14="http://schemas.microsoft.com/office/powerpoint/2010/main" val="1431346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036F66-8C28-3B48-BB29-556B02370E3D}" type="datetimeFigureOut">
              <a:rPr lang="en-US" smtClean="0"/>
              <a:t>11/27/15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C45C51-4E0B-C541-A171-67EA1B4E0C68}" type="slidenum">
              <a:rPr lang="en-US" smtClean="0"/>
              <a:t>‹#›</a:t>
            </a:fld>
            <a:endParaRPr lang="en-US"/>
          </a:p>
        </p:txBody>
      </p:sp>
    </p:spTree>
    <p:extLst>
      <p:ext uri="{BB962C8B-B14F-4D97-AF65-F5344CB8AC3E}">
        <p14:creationId xmlns:p14="http://schemas.microsoft.com/office/powerpoint/2010/main" val="2342834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036F66-8C28-3B48-BB29-556B02370E3D}" type="datetimeFigureOut">
              <a:rPr lang="en-US" smtClean="0"/>
              <a:t>11/27/15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C45C51-4E0B-C541-A171-67EA1B4E0C68}" type="slidenum">
              <a:rPr lang="en-US" smtClean="0"/>
              <a:t>‹#›</a:t>
            </a:fld>
            <a:endParaRPr lang="en-US"/>
          </a:p>
        </p:txBody>
      </p:sp>
    </p:spTree>
    <p:extLst>
      <p:ext uri="{BB962C8B-B14F-4D97-AF65-F5344CB8AC3E}">
        <p14:creationId xmlns:p14="http://schemas.microsoft.com/office/powerpoint/2010/main" val="934584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036F66-8C28-3B48-BB29-556B02370E3D}" type="datetimeFigureOut">
              <a:rPr lang="en-US" smtClean="0"/>
              <a:t>11/27/15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C45C51-4E0B-C541-A171-67EA1B4E0C68}" type="slidenum">
              <a:rPr lang="en-US" smtClean="0"/>
              <a:t>‹#›</a:t>
            </a:fld>
            <a:endParaRPr lang="en-US"/>
          </a:p>
        </p:txBody>
      </p:sp>
    </p:spTree>
    <p:extLst>
      <p:ext uri="{BB962C8B-B14F-4D97-AF65-F5344CB8AC3E}">
        <p14:creationId xmlns:p14="http://schemas.microsoft.com/office/powerpoint/2010/main" val="3307072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036F66-8C28-3B48-BB29-556B02370E3D}" type="datetimeFigureOut">
              <a:rPr lang="en-US" smtClean="0"/>
              <a:t>11/27/15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C45C51-4E0B-C541-A171-67EA1B4E0C68}" type="slidenum">
              <a:rPr lang="en-US" smtClean="0"/>
              <a:t>‹#›</a:t>
            </a:fld>
            <a:endParaRPr lang="en-US"/>
          </a:p>
        </p:txBody>
      </p:sp>
    </p:spTree>
    <p:extLst>
      <p:ext uri="{BB962C8B-B14F-4D97-AF65-F5344CB8AC3E}">
        <p14:creationId xmlns:p14="http://schemas.microsoft.com/office/powerpoint/2010/main" val="2175815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036F66-8C28-3B48-BB29-556B02370E3D}" type="datetimeFigureOut">
              <a:rPr lang="en-US" smtClean="0"/>
              <a:t>11/27/15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C45C51-4E0B-C541-A171-67EA1B4E0C68}" type="slidenum">
              <a:rPr lang="en-US" smtClean="0"/>
              <a:t>‹#›</a:t>
            </a:fld>
            <a:endParaRPr lang="en-US"/>
          </a:p>
        </p:txBody>
      </p:sp>
    </p:spTree>
    <p:extLst>
      <p:ext uri="{BB962C8B-B14F-4D97-AF65-F5344CB8AC3E}">
        <p14:creationId xmlns:p14="http://schemas.microsoft.com/office/powerpoint/2010/main" val="355142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036F66-8C28-3B48-BB29-556B02370E3D}" type="datetimeFigureOut">
              <a:rPr lang="en-US" smtClean="0"/>
              <a:t>11/27/15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C45C51-4E0B-C541-A171-67EA1B4E0C68}" type="slidenum">
              <a:rPr lang="en-US" smtClean="0"/>
              <a:t>‹#›</a:t>
            </a:fld>
            <a:endParaRPr lang="en-US"/>
          </a:p>
        </p:txBody>
      </p:sp>
    </p:spTree>
    <p:extLst>
      <p:ext uri="{BB962C8B-B14F-4D97-AF65-F5344CB8AC3E}">
        <p14:creationId xmlns:p14="http://schemas.microsoft.com/office/powerpoint/2010/main" val="3310104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036F66-8C28-3B48-BB29-556B02370E3D}" type="datetimeFigureOut">
              <a:rPr lang="en-US" smtClean="0"/>
              <a:t>11/27/15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C45C51-4E0B-C541-A171-67EA1B4E0C68}" type="slidenum">
              <a:rPr lang="en-US" smtClean="0"/>
              <a:t>‹#›</a:t>
            </a:fld>
            <a:endParaRPr lang="en-US"/>
          </a:p>
        </p:txBody>
      </p:sp>
    </p:spTree>
    <p:extLst>
      <p:ext uri="{BB962C8B-B14F-4D97-AF65-F5344CB8AC3E}">
        <p14:creationId xmlns:p14="http://schemas.microsoft.com/office/powerpoint/2010/main" val="3074100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036F66-8C28-3B48-BB29-556B02370E3D}" type="datetimeFigureOut">
              <a:rPr lang="en-US" smtClean="0"/>
              <a:t>11/27/15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C45C51-4E0B-C541-A171-67EA1B4E0C68}" type="slidenum">
              <a:rPr lang="en-US" smtClean="0"/>
              <a:t>‹#›</a:t>
            </a:fld>
            <a:endParaRPr lang="en-US"/>
          </a:p>
        </p:txBody>
      </p:sp>
    </p:spTree>
    <p:extLst>
      <p:ext uri="{BB962C8B-B14F-4D97-AF65-F5344CB8AC3E}">
        <p14:creationId xmlns:p14="http://schemas.microsoft.com/office/powerpoint/2010/main" val="1887421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036F66-8C28-3B48-BB29-556B02370E3D}" type="datetimeFigureOut">
              <a:rPr lang="en-US" smtClean="0"/>
              <a:t>11/27/15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C45C51-4E0B-C541-A171-67EA1B4E0C68}" type="slidenum">
              <a:rPr lang="en-US" smtClean="0"/>
              <a:t>‹#›</a:t>
            </a:fld>
            <a:endParaRPr lang="en-US"/>
          </a:p>
        </p:txBody>
      </p:sp>
    </p:spTree>
    <p:extLst>
      <p:ext uri="{BB962C8B-B14F-4D97-AF65-F5344CB8AC3E}">
        <p14:creationId xmlns:p14="http://schemas.microsoft.com/office/powerpoint/2010/main" val="227659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036F66-8C28-3B48-BB29-556B02370E3D}" type="datetimeFigureOut">
              <a:rPr lang="en-US" smtClean="0"/>
              <a:t>11/27/15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C45C51-4E0B-C541-A171-67EA1B4E0C68}" type="slidenum">
              <a:rPr lang="en-US" smtClean="0"/>
              <a:t>‹#›</a:t>
            </a:fld>
            <a:endParaRPr lang="en-US"/>
          </a:p>
        </p:txBody>
      </p:sp>
    </p:spTree>
    <p:extLst>
      <p:ext uri="{BB962C8B-B14F-4D97-AF65-F5344CB8AC3E}">
        <p14:creationId xmlns:p14="http://schemas.microsoft.com/office/powerpoint/2010/main" val="1474974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036F66-8C28-3B48-BB29-556B02370E3D}" type="datetimeFigureOut">
              <a:rPr lang="en-US" smtClean="0"/>
              <a:t>11/27/15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C45C51-4E0B-C541-A171-67EA1B4E0C68}" type="slidenum">
              <a:rPr lang="en-US" smtClean="0"/>
              <a:t>‹#›</a:t>
            </a:fld>
            <a:endParaRPr lang="en-US"/>
          </a:p>
        </p:txBody>
      </p:sp>
    </p:spTree>
    <p:extLst>
      <p:ext uri="{BB962C8B-B14F-4D97-AF65-F5344CB8AC3E}">
        <p14:creationId xmlns:p14="http://schemas.microsoft.com/office/powerpoint/2010/main" val="15319894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036F66-8C28-3B48-BB29-556B02370E3D}" type="datetimeFigureOut">
              <a:rPr lang="en-US" smtClean="0"/>
              <a:t>11/27/15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C45C51-4E0B-C541-A171-67EA1B4E0C68}" type="slidenum">
              <a:rPr lang="en-US" smtClean="0"/>
              <a:t>‹#›</a:t>
            </a:fld>
            <a:endParaRPr lang="en-US"/>
          </a:p>
        </p:txBody>
      </p:sp>
    </p:spTree>
    <p:extLst>
      <p:ext uri="{BB962C8B-B14F-4D97-AF65-F5344CB8AC3E}">
        <p14:creationId xmlns:p14="http://schemas.microsoft.com/office/powerpoint/2010/main" val="2536062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ksoska@cmu.edu" TargetMode="External"/><Relationship Id="rId3" Type="http://schemas.openxmlformats.org/officeDocument/2006/relationships/hyperlink" Target="mailto:nicolasc@cmu.edu"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19.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24.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 Id="rId3" Type="http://schemas.openxmlformats.org/officeDocument/2006/relationships/image" Target="../media/image2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ksoska@cmu.edu"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5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8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711200"/>
            <a:ext cx="9144000" cy="5411352"/>
          </a:xfrm>
          <a:prstGeom prst="rect">
            <a:avLst/>
          </a:prstGeom>
        </p:spPr>
      </p:pic>
    </p:spTree>
    <p:extLst>
      <p:ext uri="{BB962C8B-B14F-4D97-AF65-F5344CB8AC3E}">
        <p14:creationId xmlns:p14="http://schemas.microsoft.com/office/powerpoint/2010/main" val="355910245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Measuring the Longitudinal Evolution of the Online Anonymous Marketplace Ecosystem</a:t>
            </a:r>
            <a:endParaRPr lang="en-US" dirty="0"/>
          </a:p>
        </p:txBody>
      </p:sp>
      <p:sp>
        <p:nvSpPr>
          <p:cNvPr id="4" name="TextBox 3"/>
          <p:cNvSpPr txBox="1"/>
          <p:nvPr/>
        </p:nvSpPr>
        <p:spPr>
          <a:xfrm>
            <a:off x="1371600" y="4275150"/>
            <a:ext cx="2720809" cy="1200329"/>
          </a:xfrm>
          <a:prstGeom prst="rect">
            <a:avLst/>
          </a:prstGeom>
          <a:noFill/>
        </p:spPr>
        <p:txBody>
          <a:bodyPr wrap="none" rtlCol="0">
            <a:spAutoFit/>
          </a:bodyPr>
          <a:lstStyle/>
          <a:p>
            <a:r>
              <a:rPr lang="en-US" b="1" dirty="0" smtClean="0"/>
              <a:t>Kyle </a:t>
            </a:r>
            <a:r>
              <a:rPr lang="en-US" b="1" dirty="0" err="1" smtClean="0"/>
              <a:t>Soska</a:t>
            </a:r>
            <a:endParaRPr lang="en-US" b="1" dirty="0" smtClean="0"/>
          </a:p>
          <a:p>
            <a:r>
              <a:rPr lang="en-US" dirty="0" smtClean="0"/>
              <a:t>Carnegie Mellon University</a:t>
            </a:r>
          </a:p>
          <a:p>
            <a:r>
              <a:rPr lang="en-US" dirty="0" smtClean="0"/>
              <a:t>ECE / </a:t>
            </a:r>
            <a:r>
              <a:rPr lang="en-US" dirty="0" err="1" smtClean="0"/>
              <a:t>Cylab</a:t>
            </a:r>
            <a:endParaRPr lang="en-US" dirty="0" smtClean="0"/>
          </a:p>
          <a:p>
            <a:r>
              <a:rPr lang="en-US" dirty="0" smtClean="0">
                <a:hlinkClick r:id="rId2"/>
              </a:rPr>
              <a:t>ksoska@cmu.edu</a:t>
            </a:r>
            <a:endParaRPr lang="en-US" dirty="0" smtClean="0"/>
          </a:p>
        </p:txBody>
      </p:sp>
      <p:sp>
        <p:nvSpPr>
          <p:cNvPr id="5" name="TextBox 4"/>
          <p:cNvSpPr txBox="1"/>
          <p:nvPr/>
        </p:nvSpPr>
        <p:spPr>
          <a:xfrm>
            <a:off x="5105400" y="4275151"/>
            <a:ext cx="2720809" cy="1200329"/>
          </a:xfrm>
          <a:prstGeom prst="rect">
            <a:avLst/>
          </a:prstGeom>
          <a:noFill/>
        </p:spPr>
        <p:txBody>
          <a:bodyPr wrap="none" rtlCol="0">
            <a:spAutoFit/>
          </a:bodyPr>
          <a:lstStyle/>
          <a:p>
            <a:r>
              <a:rPr lang="en-US" dirty="0" smtClean="0"/>
              <a:t>Nicolas Christin</a:t>
            </a:r>
          </a:p>
          <a:p>
            <a:r>
              <a:rPr lang="en-US" dirty="0" smtClean="0"/>
              <a:t>Carnegie Mellon University</a:t>
            </a:r>
          </a:p>
          <a:p>
            <a:r>
              <a:rPr lang="en-US" dirty="0" smtClean="0"/>
              <a:t>ECE / </a:t>
            </a:r>
            <a:r>
              <a:rPr lang="en-US" dirty="0" err="1" smtClean="0"/>
              <a:t>Cylab</a:t>
            </a:r>
            <a:endParaRPr lang="en-US" dirty="0" smtClean="0"/>
          </a:p>
          <a:p>
            <a:r>
              <a:rPr lang="en-US" dirty="0" smtClean="0">
                <a:hlinkClick r:id="rId3"/>
              </a:rPr>
              <a:t>nicolasc@cmu.edu</a:t>
            </a:r>
            <a:endParaRPr lang="en-US" dirty="0" smtClean="0"/>
          </a:p>
        </p:txBody>
      </p:sp>
      <p:sp>
        <p:nvSpPr>
          <p:cNvPr id="3" name="Slide Number Placeholder 2"/>
          <p:cNvSpPr>
            <a:spLocks noGrp="1"/>
          </p:cNvSpPr>
          <p:nvPr>
            <p:ph type="sldNum" sz="quarter" idx="12"/>
          </p:nvPr>
        </p:nvSpPr>
        <p:spPr/>
        <p:txBody>
          <a:bodyPr/>
          <a:lstStyle/>
          <a:p>
            <a:fld id="{D905A89D-1F61-430D-84EF-2429D1BF7B95}" type="slidenum">
              <a:rPr lang="en-US" smtClean="0"/>
              <a:t>10</a:t>
            </a:fld>
            <a:endParaRPr lang="en-US"/>
          </a:p>
        </p:txBody>
      </p:sp>
    </p:spTree>
    <p:extLst>
      <p:ext uri="{BB962C8B-B14F-4D97-AF65-F5344CB8AC3E}">
        <p14:creationId xmlns:p14="http://schemas.microsoft.com/office/powerpoint/2010/main" val="73349309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36.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4922"/>
            <a:ext cx="9144000" cy="5143500"/>
          </a:xfrm>
          <a:prstGeom prst="rect">
            <a:avLst/>
          </a:prstGeom>
        </p:spPr>
      </p:pic>
    </p:spTree>
    <p:extLst>
      <p:ext uri="{BB962C8B-B14F-4D97-AF65-F5344CB8AC3E}">
        <p14:creationId xmlns:p14="http://schemas.microsoft.com/office/powerpoint/2010/main" val="747509531"/>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42.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4500"/>
            <a:ext cx="9144000" cy="5143500"/>
          </a:xfrm>
          <a:prstGeom prst="rect">
            <a:avLst/>
          </a:prstGeom>
        </p:spPr>
      </p:pic>
    </p:spTree>
    <p:extLst>
      <p:ext uri="{BB962C8B-B14F-4D97-AF65-F5344CB8AC3E}">
        <p14:creationId xmlns:p14="http://schemas.microsoft.com/office/powerpoint/2010/main" val="747509531"/>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43.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860"/>
            <a:ext cx="9144000" cy="5143500"/>
          </a:xfrm>
          <a:prstGeom prst="rect">
            <a:avLst/>
          </a:prstGeom>
        </p:spPr>
      </p:pic>
    </p:spTree>
    <p:extLst>
      <p:ext uri="{BB962C8B-B14F-4D97-AF65-F5344CB8AC3E}">
        <p14:creationId xmlns:p14="http://schemas.microsoft.com/office/powerpoint/2010/main" val="1964749093"/>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44.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6952"/>
            <a:ext cx="9144000" cy="5143500"/>
          </a:xfrm>
          <a:prstGeom prst="rect">
            <a:avLst/>
          </a:prstGeom>
        </p:spPr>
      </p:pic>
    </p:spTree>
    <p:extLst>
      <p:ext uri="{BB962C8B-B14F-4D97-AF65-F5344CB8AC3E}">
        <p14:creationId xmlns:p14="http://schemas.microsoft.com/office/powerpoint/2010/main" val="1245344100"/>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45.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7551"/>
            <a:ext cx="9144000" cy="5143500"/>
          </a:xfrm>
          <a:prstGeom prst="rect">
            <a:avLst/>
          </a:prstGeom>
        </p:spPr>
      </p:pic>
    </p:spTree>
    <p:extLst>
      <p:ext uri="{BB962C8B-B14F-4D97-AF65-F5344CB8AC3E}">
        <p14:creationId xmlns:p14="http://schemas.microsoft.com/office/powerpoint/2010/main" val="4066605240"/>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46.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51818043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Commerce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1800" y="2438400"/>
            <a:ext cx="3204276" cy="2837618"/>
          </a:xfrm>
        </p:spPr>
      </p:pic>
      <p:sp>
        <p:nvSpPr>
          <p:cNvPr id="3" name="Slide Number Placeholder 2"/>
          <p:cNvSpPr>
            <a:spLocks noGrp="1"/>
          </p:cNvSpPr>
          <p:nvPr>
            <p:ph type="sldNum" sz="quarter" idx="12"/>
          </p:nvPr>
        </p:nvSpPr>
        <p:spPr/>
        <p:txBody>
          <a:bodyPr/>
          <a:lstStyle/>
          <a:p>
            <a:fld id="{D905A89D-1F61-430D-84EF-2429D1BF7B95}" type="slidenum">
              <a:rPr lang="en-US" smtClean="0"/>
              <a:t>11</a:t>
            </a:fld>
            <a:endParaRPr lang="en-US"/>
          </a:p>
        </p:txBody>
      </p:sp>
    </p:spTree>
    <p:extLst>
      <p:ext uri="{BB962C8B-B14F-4D97-AF65-F5344CB8AC3E}">
        <p14:creationId xmlns:p14="http://schemas.microsoft.com/office/powerpoint/2010/main" val="39241736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Commerce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2641" y="1600200"/>
            <a:ext cx="6658718" cy="4525963"/>
          </a:xfrm>
        </p:spPr>
      </p:pic>
      <p:sp>
        <p:nvSpPr>
          <p:cNvPr id="3" name="Slide Number Placeholder 2"/>
          <p:cNvSpPr>
            <a:spLocks noGrp="1"/>
          </p:cNvSpPr>
          <p:nvPr>
            <p:ph type="sldNum" sz="quarter" idx="12"/>
          </p:nvPr>
        </p:nvSpPr>
        <p:spPr/>
        <p:txBody>
          <a:bodyPr/>
          <a:lstStyle/>
          <a:p>
            <a:fld id="{D905A89D-1F61-430D-84EF-2429D1BF7B95}" type="slidenum">
              <a:rPr lang="en-US" smtClean="0"/>
              <a:t>12</a:t>
            </a:fld>
            <a:endParaRPr lang="en-US"/>
          </a:p>
        </p:txBody>
      </p:sp>
    </p:spTree>
    <p:extLst>
      <p:ext uri="{BB962C8B-B14F-4D97-AF65-F5344CB8AC3E}">
        <p14:creationId xmlns:p14="http://schemas.microsoft.com/office/powerpoint/2010/main" val="218379362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Illicit Commerce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5505" y="2922030"/>
            <a:ext cx="2872989" cy="1882303"/>
          </a:xfrm>
        </p:spPr>
      </p:pic>
      <p:sp>
        <p:nvSpPr>
          <p:cNvPr id="3" name="Slide Number Placeholder 2"/>
          <p:cNvSpPr>
            <a:spLocks noGrp="1"/>
          </p:cNvSpPr>
          <p:nvPr>
            <p:ph type="sldNum" sz="quarter" idx="12"/>
          </p:nvPr>
        </p:nvSpPr>
        <p:spPr/>
        <p:txBody>
          <a:bodyPr/>
          <a:lstStyle/>
          <a:p>
            <a:fld id="{D905A89D-1F61-430D-84EF-2429D1BF7B95}" type="slidenum">
              <a:rPr lang="en-US" smtClean="0"/>
              <a:t>13</a:t>
            </a:fld>
            <a:endParaRPr lang="en-US"/>
          </a:p>
        </p:txBody>
      </p:sp>
    </p:spTree>
    <p:extLst>
      <p:ext uri="{BB962C8B-B14F-4D97-AF65-F5344CB8AC3E}">
        <p14:creationId xmlns:p14="http://schemas.microsoft.com/office/powerpoint/2010/main" val="347989927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Illicit Internet Commerce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0" y="1295400"/>
            <a:ext cx="4427871" cy="5237204"/>
          </a:xfrm>
        </p:spPr>
      </p:pic>
      <p:sp>
        <p:nvSpPr>
          <p:cNvPr id="3" name="Slide Number Placeholder 2"/>
          <p:cNvSpPr>
            <a:spLocks noGrp="1"/>
          </p:cNvSpPr>
          <p:nvPr>
            <p:ph type="sldNum" sz="quarter" idx="12"/>
          </p:nvPr>
        </p:nvSpPr>
        <p:spPr/>
        <p:txBody>
          <a:bodyPr/>
          <a:lstStyle/>
          <a:p>
            <a:fld id="{D905A89D-1F61-430D-84EF-2429D1BF7B95}" type="slidenum">
              <a:rPr lang="en-US" smtClean="0"/>
              <a:t>14</a:t>
            </a:fld>
            <a:endParaRPr lang="en-US"/>
          </a:p>
        </p:txBody>
      </p:sp>
    </p:spTree>
    <p:extLst>
      <p:ext uri="{BB962C8B-B14F-4D97-AF65-F5344CB8AC3E}">
        <p14:creationId xmlns:p14="http://schemas.microsoft.com/office/powerpoint/2010/main" val="140243745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Anonymous Marketplaces</a:t>
            </a:r>
            <a:endParaRPr lang="en-US" dirty="0"/>
          </a:p>
        </p:txBody>
      </p:sp>
      <p:sp>
        <p:nvSpPr>
          <p:cNvPr id="3" name="Content Placeholder 2"/>
          <p:cNvSpPr>
            <a:spLocks noGrp="1"/>
          </p:cNvSpPr>
          <p:nvPr>
            <p:ph idx="1"/>
          </p:nvPr>
        </p:nvSpPr>
        <p:spPr/>
        <p:txBody>
          <a:bodyPr>
            <a:normAutofit lnSpcReduction="10000"/>
          </a:bodyPr>
          <a:lstStyle/>
          <a:p>
            <a:r>
              <a:rPr lang="en-US" dirty="0" smtClean="0"/>
              <a:t>Amazon.com of illegal goods</a:t>
            </a:r>
          </a:p>
          <a:p>
            <a:pPr lvl="1"/>
            <a:r>
              <a:rPr lang="en-US" dirty="0" smtClean="0"/>
              <a:t>Drugs, CC’s &amp; Fake IDs, Weapons, etc.</a:t>
            </a:r>
          </a:p>
          <a:p>
            <a:pPr lvl="1"/>
            <a:r>
              <a:rPr lang="en-US" dirty="0" smtClean="0"/>
              <a:t>No Child Porn</a:t>
            </a:r>
          </a:p>
          <a:p>
            <a:r>
              <a:rPr lang="en-US" dirty="0" smtClean="0"/>
              <a:t>Safety</a:t>
            </a:r>
          </a:p>
          <a:p>
            <a:r>
              <a:rPr lang="en-US" dirty="0" smtClean="0"/>
              <a:t>Convenience</a:t>
            </a:r>
          </a:p>
          <a:p>
            <a:r>
              <a:rPr lang="en-US" dirty="0" smtClean="0"/>
              <a:t>Variety</a:t>
            </a:r>
          </a:p>
          <a:p>
            <a:r>
              <a:rPr lang="en-US" dirty="0" smtClean="0"/>
              <a:t>Accountability</a:t>
            </a:r>
          </a:p>
          <a:p>
            <a:r>
              <a:rPr lang="en-US" dirty="0" smtClean="0"/>
              <a:t>Competition</a:t>
            </a:r>
            <a:endParaRPr lang="en-US" dirty="0"/>
          </a:p>
        </p:txBody>
      </p:sp>
      <p:sp>
        <p:nvSpPr>
          <p:cNvPr id="4" name="Slide Number Placeholder 3"/>
          <p:cNvSpPr>
            <a:spLocks noGrp="1"/>
          </p:cNvSpPr>
          <p:nvPr>
            <p:ph type="sldNum" sz="quarter" idx="12"/>
          </p:nvPr>
        </p:nvSpPr>
        <p:spPr/>
        <p:txBody>
          <a:bodyPr/>
          <a:lstStyle/>
          <a:p>
            <a:fld id="{D905A89D-1F61-430D-84EF-2429D1BF7B95}" type="slidenum">
              <a:rPr lang="en-US" smtClean="0"/>
              <a:t>15</a:t>
            </a:fld>
            <a:endParaRPr lang="en-US"/>
          </a:p>
        </p:txBody>
      </p:sp>
    </p:spTree>
    <p:extLst>
      <p:ext uri="{BB962C8B-B14F-4D97-AF65-F5344CB8AC3E}">
        <p14:creationId xmlns:p14="http://schemas.microsoft.com/office/powerpoint/2010/main" val="213397994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Anonymous Marketplace Technology</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Hidden Website (Tor Hidden Service, I2P)</a:t>
            </a:r>
          </a:p>
          <a:p>
            <a:pPr lvl="1"/>
            <a:r>
              <a:rPr lang="en-US" dirty="0" smtClean="0"/>
              <a:t>Customers</a:t>
            </a:r>
          </a:p>
          <a:p>
            <a:pPr lvl="2"/>
            <a:r>
              <a:rPr lang="en-US" dirty="0" smtClean="0"/>
              <a:t>No cost of creation</a:t>
            </a:r>
          </a:p>
          <a:p>
            <a:pPr lvl="2"/>
            <a:r>
              <a:rPr lang="en-US" dirty="0" smtClean="0"/>
              <a:t>No information needed</a:t>
            </a:r>
          </a:p>
          <a:p>
            <a:pPr lvl="1"/>
            <a:r>
              <a:rPr lang="en-US" dirty="0" smtClean="0"/>
              <a:t>Vendors</a:t>
            </a:r>
          </a:p>
          <a:p>
            <a:pPr lvl="2"/>
            <a:r>
              <a:rPr lang="en-US" dirty="0" smtClean="0"/>
              <a:t>Vendor bonds required</a:t>
            </a:r>
          </a:p>
          <a:p>
            <a:pPr lvl="2"/>
            <a:r>
              <a:rPr lang="en-US" dirty="0" smtClean="0"/>
              <a:t>Often invite only</a:t>
            </a:r>
          </a:p>
          <a:p>
            <a:pPr lvl="2"/>
            <a:r>
              <a:rPr lang="en-US" dirty="0" smtClean="0"/>
              <a:t>Public feedback history</a:t>
            </a:r>
          </a:p>
          <a:p>
            <a:pPr lvl="2"/>
            <a:endParaRPr lang="en-US" dirty="0" smtClean="0"/>
          </a:p>
          <a:p>
            <a:r>
              <a:rPr lang="en-US" dirty="0" smtClean="0"/>
              <a:t> Payments (Bitcoin)</a:t>
            </a:r>
          </a:p>
          <a:p>
            <a:pPr lvl="1"/>
            <a:r>
              <a:rPr lang="en-US" dirty="0" smtClean="0"/>
              <a:t>Marketplaces often act as escrow agent</a:t>
            </a:r>
          </a:p>
          <a:p>
            <a:pPr lvl="1"/>
            <a:r>
              <a:rPr lang="en-US" dirty="0" smtClean="0"/>
              <a:t>Escrow sometimes acts as a mixing service</a:t>
            </a:r>
          </a:p>
          <a:p>
            <a:pPr lvl="1"/>
            <a:endParaRPr lang="en-US" dirty="0" smtClean="0"/>
          </a:p>
          <a:p>
            <a:r>
              <a:rPr lang="en-US" dirty="0" smtClean="0"/>
              <a:t>Hidden Messages(PGP)</a:t>
            </a:r>
          </a:p>
        </p:txBody>
      </p:sp>
      <p:pic>
        <p:nvPicPr>
          <p:cNvPr id="4" name="Picture 3" descr="Screen Shot 2012-10-01 at 5.43.3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2230746"/>
            <a:ext cx="1594755" cy="943836"/>
          </a:xfrm>
          <a:prstGeom prst="rect">
            <a:avLst/>
          </a:prstGeom>
        </p:spPr>
      </p:pic>
      <p:pic>
        <p:nvPicPr>
          <p:cNvPr id="5" name="Picture 4" descr="Screen Shot 2012-10-01 at 5.51.32 PM.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629400" y="4267200"/>
            <a:ext cx="939777" cy="933205"/>
          </a:xfrm>
          <a:prstGeom prst="rect">
            <a:avLst/>
          </a:prstGeom>
        </p:spPr>
      </p:pic>
      <p:pic>
        <p:nvPicPr>
          <p:cNvPr id="9218" name="Picture 2" descr="http://www.micromail.com/product_images/micromail.com/PGP00004_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3021" y="5105400"/>
            <a:ext cx="160020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D905A89D-1F61-430D-84EF-2429D1BF7B95}" type="slidenum">
              <a:rPr lang="en-US" smtClean="0"/>
              <a:t>16</a:t>
            </a:fld>
            <a:endParaRPr lang="en-US"/>
          </a:p>
        </p:txBody>
      </p:sp>
    </p:spTree>
    <p:extLst>
      <p:ext uri="{BB962C8B-B14F-4D97-AF65-F5344CB8AC3E}">
        <p14:creationId xmlns:p14="http://schemas.microsoft.com/office/powerpoint/2010/main" val="18938398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Market</a:t>
            </a:r>
            <a:r>
              <a:rPr kumimoji="1" lang="en-US" altLang="ja-JP" dirty="0" smtClean="0"/>
              <a:t> </a:t>
            </a:r>
            <a:r>
              <a:rPr lang="en-US" altLang="ja-JP" dirty="0"/>
              <a:t>T</a:t>
            </a:r>
            <a:r>
              <a:rPr kumimoji="1" lang="en-US" altLang="ja-JP" dirty="0" smtClean="0"/>
              <a:t>ransactions</a:t>
            </a:r>
            <a:endParaRPr kumimoji="1" lang="ja-JP" altLang="en-US" dirty="0"/>
          </a:p>
        </p:txBody>
      </p:sp>
      <p:pic>
        <p:nvPicPr>
          <p:cNvPr id="4" name="Picture 3"/>
          <p:cNvPicPr>
            <a:picLocks noChangeAspect="1"/>
          </p:cNvPicPr>
          <p:nvPr/>
        </p:nvPicPr>
        <p:blipFill>
          <a:blip r:embed="rId2"/>
          <a:stretch>
            <a:fillRect/>
          </a:stretch>
        </p:blipFill>
        <p:spPr>
          <a:xfrm>
            <a:off x="4169231" y="2069155"/>
            <a:ext cx="711200" cy="1016000"/>
          </a:xfrm>
          <a:prstGeom prst="rect">
            <a:avLst/>
          </a:prstGeom>
        </p:spPr>
      </p:pic>
      <p:pic>
        <p:nvPicPr>
          <p:cNvPr id="10" name="Picture 9"/>
          <p:cNvPicPr>
            <a:picLocks noChangeAspect="1"/>
          </p:cNvPicPr>
          <p:nvPr/>
        </p:nvPicPr>
        <p:blipFill>
          <a:blip r:embed="rId3"/>
          <a:stretch>
            <a:fillRect/>
          </a:stretch>
        </p:blipFill>
        <p:spPr>
          <a:xfrm>
            <a:off x="6572735" y="3193846"/>
            <a:ext cx="2327608" cy="2644162"/>
          </a:xfrm>
          <a:prstGeom prst="rect">
            <a:avLst/>
          </a:prstGeom>
        </p:spPr>
      </p:pic>
      <p:sp>
        <p:nvSpPr>
          <p:cNvPr id="21" name="TextBox 20"/>
          <p:cNvSpPr txBox="1"/>
          <p:nvPr/>
        </p:nvSpPr>
        <p:spPr>
          <a:xfrm>
            <a:off x="1670627" y="4070453"/>
            <a:ext cx="2095445" cy="369332"/>
          </a:xfrm>
          <a:prstGeom prst="rect">
            <a:avLst/>
          </a:prstGeom>
          <a:noFill/>
        </p:spPr>
        <p:txBody>
          <a:bodyPr wrap="none" rtlCol="0">
            <a:spAutoFit/>
          </a:bodyPr>
          <a:lstStyle/>
          <a:p>
            <a:r>
              <a:rPr kumimoji="1" lang="en-US" altLang="ja-JP" dirty="0" smtClean="0"/>
              <a:t>“I’ll take the red pill”</a:t>
            </a:r>
          </a:p>
        </p:txBody>
      </p:sp>
      <p:pic>
        <p:nvPicPr>
          <p:cNvPr id="41" name="Picture 40" descr="Screen Shot 2012-10-01 at 5.51.32 PM.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71518" y="3052233"/>
            <a:ext cx="689886" cy="685062"/>
          </a:xfrm>
          <a:prstGeom prst="rect">
            <a:avLst/>
          </a:prstGeom>
        </p:spPr>
      </p:pic>
      <p:pic>
        <p:nvPicPr>
          <p:cNvPr id="42" name="Picture 41"/>
          <p:cNvPicPr>
            <a:picLocks noChangeAspect="1"/>
          </p:cNvPicPr>
          <p:nvPr/>
        </p:nvPicPr>
        <p:blipFill>
          <a:blip r:embed="rId5"/>
          <a:stretch>
            <a:fillRect/>
          </a:stretch>
        </p:blipFill>
        <p:spPr>
          <a:xfrm>
            <a:off x="5936755" y="5719542"/>
            <a:ext cx="647540" cy="535466"/>
          </a:xfrm>
          <a:prstGeom prst="rect">
            <a:avLst/>
          </a:prstGeom>
        </p:spPr>
      </p:pic>
      <p:pic>
        <p:nvPicPr>
          <p:cNvPr id="3" name="Picture 2"/>
          <p:cNvPicPr>
            <a:picLocks noChangeAspect="1"/>
          </p:cNvPicPr>
          <p:nvPr/>
        </p:nvPicPr>
        <p:blipFill>
          <a:blip r:embed="rId6"/>
          <a:stretch>
            <a:fillRect/>
          </a:stretch>
        </p:blipFill>
        <p:spPr>
          <a:xfrm>
            <a:off x="223483" y="3853484"/>
            <a:ext cx="1984524" cy="1984524"/>
          </a:xfrm>
          <a:prstGeom prst="rect">
            <a:avLst/>
          </a:prstGeom>
        </p:spPr>
      </p:pic>
      <p:cxnSp>
        <p:nvCxnSpPr>
          <p:cNvPr id="11" name="Straight Arrow Connector 10"/>
          <p:cNvCxnSpPr/>
          <p:nvPr/>
        </p:nvCxnSpPr>
        <p:spPr>
          <a:xfrm flipV="1">
            <a:off x="1601365" y="4555893"/>
            <a:ext cx="4817899" cy="1794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2"/>
          </p:nvPr>
        </p:nvSpPr>
        <p:spPr/>
        <p:txBody>
          <a:bodyPr/>
          <a:lstStyle/>
          <a:p>
            <a:fld id="{D905A89D-1F61-430D-84EF-2429D1BF7B95}" type="slidenum">
              <a:rPr lang="en-US" smtClean="0"/>
              <a:t>17</a:t>
            </a:fld>
            <a:endParaRPr lang="en-US"/>
          </a:p>
        </p:txBody>
      </p:sp>
    </p:spTree>
    <p:extLst>
      <p:ext uri="{BB962C8B-B14F-4D97-AF65-F5344CB8AC3E}">
        <p14:creationId xmlns:p14="http://schemas.microsoft.com/office/powerpoint/2010/main" val="252593501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Market T</a:t>
            </a:r>
            <a:r>
              <a:rPr kumimoji="1" lang="en-US" altLang="ja-JP" dirty="0" smtClean="0"/>
              <a:t>ransactions</a:t>
            </a:r>
            <a:endParaRPr kumimoji="1" lang="ja-JP" altLang="en-US" dirty="0"/>
          </a:p>
        </p:txBody>
      </p:sp>
      <p:pic>
        <p:nvPicPr>
          <p:cNvPr id="4" name="Picture 3"/>
          <p:cNvPicPr>
            <a:picLocks noChangeAspect="1"/>
          </p:cNvPicPr>
          <p:nvPr/>
        </p:nvPicPr>
        <p:blipFill>
          <a:blip r:embed="rId2"/>
          <a:stretch>
            <a:fillRect/>
          </a:stretch>
        </p:blipFill>
        <p:spPr>
          <a:xfrm>
            <a:off x="4169231" y="2069155"/>
            <a:ext cx="711200" cy="1016000"/>
          </a:xfrm>
          <a:prstGeom prst="rect">
            <a:avLst/>
          </a:prstGeom>
        </p:spPr>
      </p:pic>
      <p:pic>
        <p:nvPicPr>
          <p:cNvPr id="10" name="Picture 9"/>
          <p:cNvPicPr>
            <a:picLocks noChangeAspect="1"/>
          </p:cNvPicPr>
          <p:nvPr/>
        </p:nvPicPr>
        <p:blipFill>
          <a:blip r:embed="rId3"/>
          <a:stretch>
            <a:fillRect/>
          </a:stretch>
        </p:blipFill>
        <p:spPr>
          <a:xfrm>
            <a:off x="6572735" y="3193846"/>
            <a:ext cx="2327608" cy="2644162"/>
          </a:xfrm>
          <a:prstGeom prst="rect">
            <a:avLst/>
          </a:prstGeom>
        </p:spPr>
      </p:pic>
      <p:cxnSp>
        <p:nvCxnSpPr>
          <p:cNvPr id="19" name="Straight Arrow Connector 18"/>
          <p:cNvCxnSpPr/>
          <p:nvPr/>
        </p:nvCxnSpPr>
        <p:spPr>
          <a:xfrm flipH="1">
            <a:off x="1601365" y="4373763"/>
            <a:ext cx="4676416" cy="3892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169231" y="4004431"/>
            <a:ext cx="1556323" cy="369332"/>
          </a:xfrm>
          <a:prstGeom prst="rect">
            <a:avLst/>
          </a:prstGeom>
          <a:noFill/>
        </p:spPr>
        <p:txBody>
          <a:bodyPr wrap="none" rtlCol="0">
            <a:spAutoFit/>
          </a:bodyPr>
          <a:lstStyle/>
          <a:p>
            <a:r>
              <a:rPr kumimoji="1" lang="en-US" altLang="ja-JP" dirty="0" smtClean="0"/>
              <a:t>“1 BTC please”</a:t>
            </a:r>
            <a:endParaRPr kumimoji="1" lang="ja-JP" altLang="en-US" dirty="0"/>
          </a:p>
        </p:txBody>
      </p:sp>
      <p:pic>
        <p:nvPicPr>
          <p:cNvPr id="41" name="Picture 40" descr="Screen Shot 2012-10-01 at 5.51.32 PM.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71518" y="3052233"/>
            <a:ext cx="689886" cy="685062"/>
          </a:xfrm>
          <a:prstGeom prst="rect">
            <a:avLst/>
          </a:prstGeom>
        </p:spPr>
      </p:pic>
      <p:pic>
        <p:nvPicPr>
          <p:cNvPr id="42" name="Picture 41"/>
          <p:cNvPicPr>
            <a:picLocks noChangeAspect="1"/>
          </p:cNvPicPr>
          <p:nvPr/>
        </p:nvPicPr>
        <p:blipFill>
          <a:blip r:embed="rId5"/>
          <a:stretch>
            <a:fillRect/>
          </a:stretch>
        </p:blipFill>
        <p:spPr>
          <a:xfrm>
            <a:off x="5936755" y="5719542"/>
            <a:ext cx="647540" cy="535466"/>
          </a:xfrm>
          <a:prstGeom prst="rect">
            <a:avLst/>
          </a:prstGeom>
        </p:spPr>
      </p:pic>
      <p:pic>
        <p:nvPicPr>
          <p:cNvPr id="11" name="Picture 10"/>
          <p:cNvPicPr>
            <a:picLocks noChangeAspect="1"/>
          </p:cNvPicPr>
          <p:nvPr/>
        </p:nvPicPr>
        <p:blipFill>
          <a:blip r:embed="rId6"/>
          <a:stretch>
            <a:fillRect/>
          </a:stretch>
        </p:blipFill>
        <p:spPr>
          <a:xfrm>
            <a:off x="223483" y="3853484"/>
            <a:ext cx="1984524" cy="1984524"/>
          </a:xfrm>
          <a:prstGeom prst="rect">
            <a:avLst/>
          </a:prstGeom>
        </p:spPr>
      </p:pic>
      <p:sp>
        <p:nvSpPr>
          <p:cNvPr id="3" name="Slide Number Placeholder 2"/>
          <p:cNvSpPr>
            <a:spLocks noGrp="1"/>
          </p:cNvSpPr>
          <p:nvPr>
            <p:ph type="sldNum" sz="quarter" idx="12"/>
          </p:nvPr>
        </p:nvSpPr>
        <p:spPr/>
        <p:txBody>
          <a:bodyPr/>
          <a:lstStyle/>
          <a:p>
            <a:fld id="{D905A89D-1F61-430D-84EF-2429D1BF7B95}" type="slidenum">
              <a:rPr lang="en-US" smtClean="0"/>
              <a:t>18</a:t>
            </a:fld>
            <a:endParaRPr lang="en-US"/>
          </a:p>
        </p:txBody>
      </p:sp>
    </p:spTree>
    <p:extLst>
      <p:ext uri="{BB962C8B-B14F-4D97-AF65-F5344CB8AC3E}">
        <p14:creationId xmlns:p14="http://schemas.microsoft.com/office/powerpoint/2010/main" val="224766786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Market T</a:t>
            </a:r>
            <a:r>
              <a:rPr kumimoji="1" lang="en-US" altLang="ja-JP" dirty="0" smtClean="0"/>
              <a:t>ransactions</a:t>
            </a:r>
            <a:endParaRPr kumimoji="1" lang="ja-JP" altLang="en-US" dirty="0"/>
          </a:p>
        </p:txBody>
      </p:sp>
      <p:pic>
        <p:nvPicPr>
          <p:cNvPr id="4" name="Picture 3"/>
          <p:cNvPicPr>
            <a:picLocks noChangeAspect="1"/>
          </p:cNvPicPr>
          <p:nvPr/>
        </p:nvPicPr>
        <p:blipFill>
          <a:blip r:embed="rId2"/>
          <a:stretch>
            <a:fillRect/>
          </a:stretch>
        </p:blipFill>
        <p:spPr>
          <a:xfrm>
            <a:off x="4169231" y="2069155"/>
            <a:ext cx="711200" cy="1016000"/>
          </a:xfrm>
          <a:prstGeom prst="rect">
            <a:avLst/>
          </a:prstGeom>
        </p:spPr>
      </p:pic>
      <p:pic>
        <p:nvPicPr>
          <p:cNvPr id="10" name="Picture 9"/>
          <p:cNvPicPr>
            <a:picLocks noChangeAspect="1"/>
          </p:cNvPicPr>
          <p:nvPr/>
        </p:nvPicPr>
        <p:blipFill>
          <a:blip r:embed="rId3"/>
          <a:stretch>
            <a:fillRect/>
          </a:stretch>
        </p:blipFill>
        <p:spPr>
          <a:xfrm>
            <a:off x="6572735" y="3193846"/>
            <a:ext cx="2327608" cy="2644162"/>
          </a:xfrm>
          <a:prstGeom prst="rect">
            <a:avLst/>
          </a:prstGeom>
        </p:spPr>
      </p:pic>
      <p:cxnSp>
        <p:nvCxnSpPr>
          <p:cNvPr id="22" name="Straight Arrow Connector 21"/>
          <p:cNvCxnSpPr/>
          <p:nvPr/>
        </p:nvCxnSpPr>
        <p:spPr>
          <a:xfrm flipV="1">
            <a:off x="1559950" y="2880812"/>
            <a:ext cx="2742717" cy="150941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2767631" y="3610844"/>
            <a:ext cx="1812454" cy="369332"/>
          </a:xfrm>
          <a:prstGeom prst="rect">
            <a:avLst/>
          </a:prstGeom>
          <a:noFill/>
        </p:spPr>
        <p:txBody>
          <a:bodyPr wrap="square" rtlCol="0">
            <a:spAutoFit/>
          </a:bodyPr>
          <a:lstStyle/>
          <a:p>
            <a:r>
              <a:rPr kumimoji="1" lang="en-US" altLang="ja-JP" dirty="0" smtClean="0"/>
              <a:t>Deposit 1 BTC</a:t>
            </a:r>
            <a:endParaRPr kumimoji="1" lang="ja-JP" altLang="en-US" dirty="0"/>
          </a:p>
        </p:txBody>
      </p:sp>
      <p:pic>
        <p:nvPicPr>
          <p:cNvPr id="41" name="Picture 40" descr="Screen Shot 2012-10-01 at 5.51.32 PM.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71518" y="3052233"/>
            <a:ext cx="689886" cy="685062"/>
          </a:xfrm>
          <a:prstGeom prst="rect">
            <a:avLst/>
          </a:prstGeom>
        </p:spPr>
      </p:pic>
      <p:pic>
        <p:nvPicPr>
          <p:cNvPr id="42" name="Picture 41"/>
          <p:cNvPicPr>
            <a:picLocks noChangeAspect="1"/>
          </p:cNvPicPr>
          <p:nvPr/>
        </p:nvPicPr>
        <p:blipFill>
          <a:blip r:embed="rId5"/>
          <a:stretch>
            <a:fillRect/>
          </a:stretch>
        </p:blipFill>
        <p:spPr>
          <a:xfrm>
            <a:off x="5936755" y="5719542"/>
            <a:ext cx="647540" cy="535466"/>
          </a:xfrm>
          <a:prstGeom prst="rect">
            <a:avLst/>
          </a:prstGeom>
        </p:spPr>
      </p:pic>
      <p:pic>
        <p:nvPicPr>
          <p:cNvPr id="11" name="Picture 10"/>
          <p:cNvPicPr>
            <a:picLocks noChangeAspect="1"/>
          </p:cNvPicPr>
          <p:nvPr/>
        </p:nvPicPr>
        <p:blipFill>
          <a:blip r:embed="rId6"/>
          <a:stretch>
            <a:fillRect/>
          </a:stretch>
        </p:blipFill>
        <p:spPr>
          <a:xfrm>
            <a:off x="223483" y="3853484"/>
            <a:ext cx="1984524" cy="1984524"/>
          </a:xfrm>
          <a:prstGeom prst="rect">
            <a:avLst/>
          </a:prstGeom>
        </p:spPr>
      </p:pic>
      <p:sp>
        <p:nvSpPr>
          <p:cNvPr id="3" name="Slide Number Placeholder 2"/>
          <p:cNvSpPr>
            <a:spLocks noGrp="1"/>
          </p:cNvSpPr>
          <p:nvPr>
            <p:ph type="sldNum" sz="quarter" idx="12"/>
          </p:nvPr>
        </p:nvSpPr>
        <p:spPr/>
        <p:txBody>
          <a:bodyPr/>
          <a:lstStyle/>
          <a:p>
            <a:fld id="{D905A89D-1F61-430D-84EF-2429D1BF7B95}" type="slidenum">
              <a:rPr lang="en-US" smtClean="0"/>
              <a:t>19</a:t>
            </a:fld>
            <a:endParaRPr lang="en-US"/>
          </a:p>
        </p:txBody>
      </p:sp>
    </p:spTree>
    <p:extLst>
      <p:ext uri="{BB962C8B-B14F-4D97-AF65-F5344CB8AC3E}">
        <p14:creationId xmlns:p14="http://schemas.microsoft.com/office/powerpoint/2010/main" val="27198485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3628 -0.01111 L 0.22496 -0.15479 " pathEditMode="relative" rAng="0" ptsTypes="AA">
                                      <p:cBhvr>
                                        <p:cTn id="6" dur="2000" fill="hold"/>
                                        <p:tgtEl>
                                          <p:spTgt spid="41"/>
                                        </p:tgtEl>
                                        <p:attrNameLst>
                                          <p:attrName>ppt_x</p:attrName>
                                          <p:attrName>ppt_y</p:attrName>
                                        </p:attrNameLst>
                                      </p:cBhvr>
                                      <p:rCtr x="9425" y="-71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 Hidden Services: Overview</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207111" y="1600200"/>
            <a:ext cx="6729777" cy="4625975"/>
          </a:xfrm>
        </p:spPr>
      </p:pic>
    </p:spTree>
    <p:extLst>
      <p:ext uri="{BB962C8B-B14F-4D97-AF65-F5344CB8AC3E}">
        <p14:creationId xmlns:p14="http://schemas.microsoft.com/office/powerpoint/2010/main" val="103226158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Market T</a:t>
            </a:r>
            <a:r>
              <a:rPr kumimoji="1" lang="en-US" altLang="ja-JP" dirty="0" smtClean="0"/>
              <a:t>ransactions</a:t>
            </a:r>
            <a:endParaRPr kumimoji="1" lang="ja-JP" altLang="en-US" dirty="0"/>
          </a:p>
        </p:txBody>
      </p:sp>
      <p:pic>
        <p:nvPicPr>
          <p:cNvPr id="4" name="Picture 3"/>
          <p:cNvPicPr>
            <a:picLocks noChangeAspect="1"/>
          </p:cNvPicPr>
          <p:nvPr/>
        </p:nvPicPr>
        <p:blipFill>
          <a:blip r:embed="rId2"/>
          <a:stretch>
            <a:fillRect/>
          </a:stretch>
        </p:blipFill>
        <p:spPr>
          <a:xfrm>
            <a:off x="4169231" y="2069155"/>
            <a:ext cx="711200" cy="1016000"/>
          </a:xfrm>
          <a:prstGeom prst="rect">
            <a:avLst/>
          </a:prstGeom>
        </p:spPr>
      </p:pic>
      <p:pic>
        <p:nvPicPr>
          <p:cNvPr id="10" name="Picture 9"/>
          <p:cNvPicPr>
            <a:picLocks noChangeAspect="1"/>
          </p:cNvPicPr>
          <p:nvPr/>
        </p:nvPicPr>
        <p:blipFill>
          <a:blip r:embed="rId3"/>
          <a:stretch>
            <a:fillRect/>
          </a:stretch>
        </p:blipFill>
        <p:spPr>
          <a:xfrm>
            <a:off x="6572735" y="3193846"/>
            <a:ext cx="2327608" cy="2644162"/>
          </a:xfrm>
          <a:prstGeom prst="rect">
            <a:avLst/>
          </a:prstGeom>
        </p:spPr>
      </p:pic>
      <p:sp>
        <p:nvSpPr>
          <p:cNvPr id="28" name="TextBox 27"/>
          <p:cNvSpPr txBox="1"/>
          <p:nvPr/>
        </p:nvSpPr>
        <p:spPr>
          <a:xfrm>
            <a:off x="5726825" y="2155026"/>
            <a:ext cx="1040932" cy="369332"/>
          </a:xfrm>
          <a:prstGeom prst="rect">
            <a:avLst/>
          </a:prstGeom>
          <a:noFill/>
        </p:spPr>
        <p:txBody>
          <a:bodyPr wrap="none" rtlCol="0">
            <a:spAutoFit/>
          </a:bodyPr>
          <a:lstStyle/>
          <a:p>
            <a:r>
              <a:rPr kumimoji="1" lang="en-US" altLang="ja-JP" dirty="0" smtClean="0"/>
              <a:t>Funds ok</a:t>
            </a:r>
            <a:endParaRPr kumimoji="1" lang="ja-JP" altLang="en-US" dirty="0"/>
          </a:p>
        </p:txBody>
      </p:sp>
      <p:cxnSp>
        <p:nvCxnSpPr>
          <p:cNvPr id="29" name="Straight Arrow Connector 28"/>
          <p:cNvCxnSpPr/>
          <p:nvPr/>
        </p:nvCxnSpPr>
        <p:spPr>
          <a:xfrm>
            <a:off x="5118819" y="2321651"/>
            <a:ext cx="1402759" cy="55916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42" name="Picture 41"/>
          <p:cNvPicPr>
            <a:picLocks noChangeAspect="1"/>
          </p:cNvPicPr>
          <p:nvPr/>
        </p:nvPicPr>
        <p:blipFill>
          <a:blip r:embed="rId4"/>
          <a:stretch>
            <a:fillRect/>
          </a:stretch>
        </p:blipFill>
        <p:spPr>
          <a:xfrm>
            <a:off x="5936755" y="5719542"/>
            <a:ext cx="647540" cy="535466"/>
          </a:xfrm>
          <a:prstGeom prst="rect">
            <a:avLst/>
          </a:prstGeom>
        </p:spPr>
      </p:pic>
      <p:pic>
        <p:nvPicPr>
          <p:cNvPr id="20" name="Picture 19" descr="Screen Shot 2012-10-01 at 5.51.32 PM.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229270" y="1992279"/>
            <a:ext cx="689886" cy="685062"/>
          </a:xfrm>
          <a:prstGeom prst="rect">
            <a:avLst/>
          </a:prstGeom>
        </p:spPr>
      </p:pic>
      <p:pic>
        <p:nvPicPr>
          <p:cNvPr id="11" name="Picture 10"/>
          <p:cNvPicPr>
            <a:picLocks noChangeAspect="1"/>
          </p:cNvPicPr>
          <p:nvPr/>
        </p:nvPicPr>
        <p:blipFill>
          <a:blip r:embed="rId6"/>
          <a:stretch>
            <a:fillRect/>
          </a:stretch>
        </p:blipFill>
        <p:spPr>
          <a:xfrm>
            <a:off x="223483" y="3853484"/>
            <a:ext cx="1984524" cy="1984524"/>
          </a:xfrm>
          <a:prstGeom prst="rect">
            <a:avLst/>
          </a:prstGeom>
        </p:spPr>
      </p:pic>
      <p:sp>
        <p:nvSpPr>
          <p:cNvPr id="3" name="Slide Number Placeholder 2"/>
          <p:cNvSpPr>
            <a:spLocks noGrp="1"/>
          </p:cNvSpPr>
          <p:nvPr>
            <p:ph type="sldNum" sz="quarter" idx="12"/>
          </p:nvPr>
        </p:nvSpPr>
        <p:spPr/>
        <p:txBody>
          <a:bodyPr/>
          <a:lstStyle/>
          <a:p>
            <a:fld id="{D905A89D-1F61-430D-84EF-2429D1BF7B95}" type="slidenum">
              <a:rPr lang="en-US" smtClean="0"/>
              <a:t>20</a:t>
            </a:fld>
            <a:endParaRPr lang="en-US"/>
          </a:p>
        </p:txBody>
      </p:sp>
    </p:spTree>
    <p:extLst>
      <p:ext uri="{BB962C8B-B14F-4D97-AF65-F5344CB8AC3E}">
        <p14:creationId xmlns:p14="http://schemas.microsoft.com/office/powerpoint/2010/main" val="230210028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2"/>
          <a:stretch>
            <a:fillRect/>
          </a:stretch>
        </p:blipFill>
        <p:spPr>
          <a:xfrm>
            <a:off x="5936755" y="5719542"/>
            <a:ext cx="647540" cy="535466"/>
          </a:xfrm>
          <a:prstGeom prst="rect">
            <a:avLst/>
          </a:prstGeom>
        </p:spPr>
      </p:pic>
      <p:sp>
        <p:nvSpPr>
          <p:cNvPr id="2" name="Title 1"/>
          <p:cNvSpPr>
            <a:spLocks noGrp="1"/>
          </p:cNvSpPr>
          <p:nvPr>
            <p:ph type="title"/>
          </p:nvPr>
        </p:nvSpPr>
        <p:spPr/>
        <p:txBody>
          <a:bodyPr/>
          <a:lstStyle/>
          <a:p>
            <a:r>
              <a:rPr lang="en-US" altLang="ja-JP" dirty="0" smtClean="0"/>
              <a:t>Market T</a:t>
            </a:r>
            <a:r>
              <a:rPr kumimoji="1" lang="en-US" altLang="ja-JP" dirty="0" smtClean="0"/>
              <a:t>ransactions</a:t>
            </a:r>
            <a:endParaRPr kumimoji="1" lang="ja-JP" altLang="en-US" dirty="0"/>
          </a:p>
        </p:txBody>
      </p:sp>
      <p:pic>
        <p:nvPicPr>
          <p:cNvPr id="4" name="Picture 3"/>
          <p:cNvPicPr>
            <a:picLocks noChangeAspect="1"/>
          </p:cNvPicPr>
          <p:nvPr/>
        </p:nvPicPr>
        <p:blipFill>
          <a:blip r:embed="rId3"/>
          <a:stretch>
            <a:fillRect/>
          </a:stretch>
        </p:blipFill>
        <p:spPr>
          <a:xfrm>
            <a:off x="4169231" y="2069155"/>
            <a:ext cx="711200" cy="1016000"/>
          </a:xfrm>
          <a:prstGeom prst="rect">
            <a:avLst/>
          </a:prstGeom>
        </p:spPr>
      </p:pic>
      <p:pic>
        <p:nvPicPr>
          <p:cNvPr id="10" name="Picture 9"/>
          <p:cNvPicPr>
            <a:picLocks noChangeAspect="1"/>
          </p:cNvPicPr>
          <p:nvPr/>
        </p:nvPicPr>
        <p:blipFill>
          <a:blip r:embed="rId4"/>
          <a:stretch>
            <a:fillRect/>
          </a:stretch>
        </p:blipFill>
        <p:spPr>
          <a:xfrm>
            <a:off x="6572735" y="3193846"/>
            <a:ext cx="2327608" cy="2644162"/>
          </a:xfrm>
          <a:prstGeom prst="rect">
            <a:avLst/>
          </a:prstGeom>
        </p:spPr>
      </p:pic>
      <p:cxnSp>
        <p:nvCxnSpPr>
          <p:cNvPr id="34" name="Straight Arrow Connector 33"/>
          <p:cNvCxnSpPr/>
          <p:nvPr/>
        </p:nvCxnSpPr>
        <p:spPr>
          <a:xfrm flipH="1">
            <a:off x="2482627" y="5567905"/>
            <a:ext cx="4009238" cy="10425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32" name="Picture 31"/>
          <p:cNvPicPr>
            <a:picLocks noChangeAspect="1"/>
          </p:cNvPicPr>
          <p:nvPr/>
        </p:nvPicPr>
        <p:blipFill>
          <a:blip r:embed="rId5"/>
          <a:stretch>
            <a:fillRect/>
          </a:stretch>
        </p:blipFill>
        <p:spPr>
          <a:xfrm>
            <a:off x="3450033" y="4833415"/>
            <a:ext cx="1598403" cy="1753734"/>
          </a:xfrm>
          <a:prstGeom prst="rect">
            <a:avLst/>
          </a:prstGeom>
          <a:scene3d>
            <a:camera prst="orthographicFront">
              <a:rot lat="0" lon="10800000" rev="0"/>
            </a:camera>
            <a:lightRig rig="threePt" dir="t"/>
          </a:scene3d>
        </p:spPr>
      </p:pic>
      <p:pic>
        <p:nvPicPr>
          <p:cNvPr id="20" name="Picture 19" descr="Screen Shot 2012-10-01 at 5.51.32 PM.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229270" y="1992279"/>
            <a:ext cx="689886" cy="685062"/>
          </a:xfrm>
          <a:prstGeom prst="rect">
            <a:avLst/>
          </a:prstGeom>
        </p:spPr>
      </p:pic>
      <p:pic>
        <p:nvPicPr>
          <p:cNvPr id="11" name="Picture 10"/>
          <p:cNvPicPr>
            <a:picLocks noChangeAspect="1"/>
          </p:cNvPicPr>
          <p:nvPr/>
        </p:nvPicPr>
        <p:blipFill>
          <a:blip r:embed="rId7"/>
          <a:stretch>
            <a:fillRect/>
          </a:stretch>
        </p:blipFill>
        <p:spPr>
          <a:xfrm>
            <a:off x="223483" y="3853484"/>
            <a:ext cx="1984524" cy="1984524"/>
          </a:xfrm>
          <a:prstGeom prst="rect">
            <a:avLst/>
          </a:prstGeom>
        </p:spPr>
      </p:pic>
      <p:sp>
        <p:nvSpPr>
          <p:cNvPr id="3" name="Slide Number Placeholder 2"/>
          <p:cNvSpPr>
            <a:spLocks noGrp="1"/>
          </p:cNvSpPr>
          <p:nvPr>
            <p:ph type="sldNum" sz="quarter" idx="12"/>
          </p:nvPr>
        </p:nvSpPr>
        <p:spPr/>
        <p:txBody>
          <a:bodyPr/>
          <a:lstStyle/>
          <a:p>
            <a:fld id="{D905A89D-1F61-430D-84EF-2429D1BF7B95}" type="slidenum">
              <a:rPr lang="en-US" smtClean="0"/>
              <a:t>21</a:t>
            </a:fld>
            <a:endParaRPr lang="en-US"/>
          </a:p>
        </p:txBody>
      </p:sp>
    </p:spTree>
    <p:extLst>
      <p:ext uri="{BB962C8B-B14F-4D97-AF65-F5344CB8AC3E}">
        <p14:creationId xmlns:p14="http://schemas.microsoft.com/office/powerpoint/2010/main" val="33988925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4409 0.00185 L -0.39021 0.01435 " pathEditMode="relative" ptsTypes="AA">
                                      <p:cBhvr>
                                        <p:cTn id="6" dur="2000" fill="hold"/>
                                        <p:tgtEl>
                                          <p:spTgt spid="4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Market T</a:t>
            </a:r>
            <a:r>
              <a:rPr kumimoji="1" lang="en-US" altLang="ja-JP" dirty="0" smtClean="0"/>
              <a:t>ransactions</a:t>
            </a:r>
            <a:endParaRPr kumimoji="1" lang="ja-JP" altLang="en-US" dirty="0"/>
          </a:p>
        </p:txBody>
      </p:sp>
      <p:pic>
        <p:nvPicPr>
          <p:cNvPr id="4" name="Picture 3"/>
          <p:cNvPicPr>
            <a:picLocks noChangeAspect="1"/>
          </p:cNvPicPr>
          <p:nvPr/>
        </p:nvPicPr>
        <p:blipFill>
          <a:blip r:embed="rId2"/>
          <a:stretch>
            <a:fillRect/>
          </a:stretch>
        </p:blipFill>
        <p:spPr>
          <a:xfrm>
            <a:off x="4169231" y="2069155"/>
            <a:ext cx="711200" cy="1016000"/>
          </a:xfrm>
          <a:prstGeom prst="rect">
            <a:avLst/>
          </a:prstGeom>
        </p:spPr>
      </p:pic>
      <p:pic>
        <p:nvPicPr>
          <p:cNvPr id="10" name="Picture 9"/>
          <p:cNvPicPr>
            <a:picLocks noChangeAspect="1"/>
          </p:cNvPicPr>
          <p:nvPr/>
        </p:nvPicPr>
        <p:blipFill>
          <a:blip r:embed="rId3"/>
          <a:stretch>
            <a:fillRect/>
          </a:stretch>
        </p:blipFill>
        <p:spPr>
          <a:xfrm>
            <a:off x="6572735" y="3193846"/>
            <a:ext cx="2327608" cy="2644162"/>
          </a:xfrm>
          <a:prstGeom prst="rect">
            <a:avLst/>
          </a:prstGeom>
        </p:spPr>
      </p:pic>
      <p:cxnSp>
        <p:nvCxnSpPr>
          <p:cNvPr id="36" name="Straight Arrow Connector 35"/>
          <p:cNvCxnSpPr/>
          <p:nvPr/>
        </p:nvCxnSpPr>
        <p:spPr>
          <a:xfrm flipV="1">
            <a:off x="1642779" y="2929245"/>
            <a:ext cx="2682512" cy="145438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7" name="TextBox 36"/>
          <p:cNvSpPr txBox="1"/>
          <p:nvPr/>
        </p:nvSpPr>
        <p:spPr>
          <a:xfrm>
            <a:off x="1932682" y="4198960"/>
            <a:ext cx="3644485" cy="923330"/>
          </a:xfrm>
          <a:prstGeom prst="rect">
            <a:avLst/>
          </a:prstGeom>
          <a:noFill/>
        </p:spPr>
        <p:txBody>
          <a:bodyPr wrap="square" rtlCol="0">
            <a:spAutoFit/>
          </a:bodyPr>
          <a:lstStyle/>
          <a:p>
            <a:r>
              <a:rPr kumimoji="1" lang="en-US" altLang="ja-JP" dirty="0" smtClean="0"/>
              <a:t>Received </a:t>
            </a:r>
          </a:p>
          <a:p>
            <a:r>
              <a:rPr kumimoji="1" lang="en-US" altLang="ja-JP" dirty="0" smtClean="0"/>
              <a:t>“Excellent seller, would do business with again. A++++”</a:t>
            </a:r>
            <a:endParaRPr kumimoji="1" lang="ja-JP" altLang="en-US" dirty="0"/>
          </a:p>
        </p:txBody>
      </p:sp>
      <p:pic>
        <p:nvPicPr>
          <p:cNvPr id="20" name="Picture 19" descr="Screen Shot 2012-10-01 at 5.51.32 PM.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229270" y="1992279"/>
            <a:ext cx="689886" cy="685062"/>
          </a:xfrm>
          <a:prstGeom prst="rect">
            <a:avLst/>
          </a:prstGeom>
        </p:spPr>
      </p:pic>
      <p:pic>
        <p:nvPicPr>
          <p:cNvPr id="22" name="Picture 21"/>
          <p:cNvPicPr>
            <a:picLocks noChangeAspect="1"/>
          </p:cNvPicPr>
          <p:nvPr/>
        </p:nvPicPr>
        <p:blipFill>
          <a:blip r:embed="rId5"/>
          <a:stretch>
            <a:fillRect/>
          </a:stretch>
        </p:blipFill>
        <p:spPr>
          <a:xfrm>
            <a:off x="2365373" y="5819054"/>
            <a:ext cx="647540" cy="535466"/>
          </a:xfrm>
          <a:prstGeom prst="rect">
            <a:avLst/>
          </a:prstGeom>
        </p:spPr>
      </p:pic>
      <p:pic>
        <p:nvPicPr>
          <p:cNvPr id="11" name="Picture 10"/>
          <p:cNvPicPr>
            <a:picLocks noChangeAspect="1"/>
          </p:cNvPicPr>
          <p:nvPr/>
        </p:nvPicPr>
        <p:blipFill>
          <a:blip r:embed="rId6"/>
          <a:stretch>
            <a:fillRect/>
          </a:stretch>
        </p:blipFill>
        <p:spPr>
          <a:xfrm>
            <a:off x="223483" y="3853484"/>
            <a:ext cx="1984524" cy="1984524"/>
          </a:xfrm>
          <a:prstGeom prst="rect">
            <a:avLst/>
          </a:prstGeom>
        </p:spPr>
      </p:pic>
      <p:sp>
        <p:nvSpPr>
          <p:cNvPr id="3" name="Slide Number Placeholder 2"/>
          <p:cNvSpPr>
            <a:spLocks noGrp="1"/>
          </p:cNvSpPr>
          <p:nvPr>
            <p:ph type="sldNum" sz="quarter" idx="12"/>
          </p:nvPr>
        </p:nvSpPr>
        <p:spPr/>
        <p:txBody>
          <a:bodyPr/>
          <a:lstStyle/>
          <a:p>
            <a:fld id="{D905A89D-1F61-430D-84EF-2429D1BF7B95}" type="slidenum">
              <a:rPr lang="en-US" smtClean="0"/>
              <a:t>22</a:t>
            </a:fld>
            <a:endParaRPr lang="en-US"/>
          </a:p>
        </p:txBody>
      </p:sp>
    </p:spTree>
    <p:extLst>
      <p:ext uri="{BB962C8B-B14F-4D97-AF65-F5344CB8AC3E}">
        <p14:creationId xmlns:p14="http://schemas.microsoft.com/office/powerpoint/2010/main" val="305488449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Market T</a:t>
            </a:r>
            <a:r>
              <a:rPr kumimoji="1" lang="en-US" altLang="ja-JP" dirty="0" smtClean="0"/>
              <a:t>ransactions</a:t>
            </a:r>
            <a:endParaRPr kumimoji="1" lang="ja-JP" altLang="en-US" dirty="0"/>
          </a:p>
        </p:txBody>
      </p:sp>
      <p:pic>
        <p:nvPicPr>
          <p:cNvPr id="4" name="Picture 3"/>
          <p:cNvPicPr>
            <a:picLocks noChangeAspect="1"/>
          </p:cNvPicPr>
          <p:nvPr/>
        </p:nvPicPr>
        <p:blipFill>
          <a:blip r:embed="rId2"/>
          <a:stretch>
            <a:fillRect/>
          </a:stretch>
        </p:blipFill>
        <p:spPr>
          <a:xfrm>
            <a:off x="4169231" y="2069155"/>
            <a:ext cx="711200" cy="1016000"/>
          </a:xfrm>
          <a:prstGeom prst="rect">
            <a:avLst/>
          </a:prstGeom>
        </p:spPr>
      </p:pic>
      <p:pic>
        <p:nvPicPr>
          <p:cNvPr id="10" name="Picture 9"/>
          <p:cNvPicPr>
            <a:picLocks noChangeAspect="1"/>
          </p:cNvPicPr>
          <p:nvPr/>
        </p:nvPicPr>
        <p:blipFill>
          <a:blip r:embed="rId3"/>
          <a:stretch>
            <a:fillRect/>
          </a:stretch>
        </p:blipFill>
        <p:spPr>
          <a:xfrm>
            <a:off x="6572735" y="3193846"/>
            <a:ext cx="2327608" cy="2644162"/>
          </a:xfrm>
          <a:prstGeom prst="rect">
            <a:avLst/>
          </a:prstGeom>
        </p:spPr>
      </p:pic>
      <p:cxnSp>
        <p:nvCxnSpPr>
          <p:cNvPr id="38" name="Straight Arrow Connector 37"/>
          <p:cNvCxnSpPr/>
          <p:nvPr/>
        </p:nvCxnSpPr>
        <p:spPr>
          <a:xfrm>
            <a:off x="4990180" y="3085155"/>
            <a:ext cx="1402759" cy="55916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4580485" y="3459650"/>
            <a:ext cx="1812454" cy="369332"/>
          </a:xfrm>
          <a:prstGeom prst="rect">
            <a:avLst/>
          </a:prstGeom>
          <a:noFill/>
        </p:spPr>
        <p:txBody>
          <a:bodyPr wrap="square" rtlCol="0">
            <a:spAutoFit/>
          </a:bodyPr>
          <a:lstStyle/>
          <a:p>
            <a:r>
              <a:rPr kumimoji="1" lang="en-US" altLang="ja-JP" dirty="0" smtClean="0"/>
              <a:t>Deposit 0.9 BTC</a:t>
            </a:r>
            <a:endParaRPr kumimoji="1" lang="ja-JP" altLang="en-US" dirty="0"/>
          </a:p>
        </p:txBody>
      </p:sp>
      <p:pic>
        <p:nvPicPr>
          <p:cNvPr id="20" name="Picture 19" descr="Screen Shot 2012-10-01 at 5.51.32 PM.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09579" y="2198729"/>
            <a:ext cx="481981" cy="478611"/>
          </a:xfrm>
          <a:prstGeom prst="rect">
            <a:avLst/>
          </a:prstGeom>
        </p:spPr>
      </p:pic>
      <p:pic>
        <p:nvPicPr>
          <p:cNvPr id="22" name="Picture 21"/>
          <p:cNvPicPr>
            <a:picLocks noChangeAspect="1"/>
          </p:cNvPicPr>
          <p:nvPr/>
        </p:nvPicPr>
        <p:blipFill>
          <a:blip r:embed="rId5"/>
          <a:stretch>
            <a:fillRect/>
          </a:stretch>
        </p:blipFill>
        <p:spPr>
          <a:xfrm>
            <a:off x="2365373" y="5819054"/>
            <a:ext cx="647540" cy="535466"/>
          </a:xfrm>
          <a:prstGeom prst="rect">
            <a:avLst/>
          </a:prstGeom>
        </p:spPr>
      </p:pic>
      <p:pic>
        <p:nvPicPr>
          <p:cNvPr id="18" name="Picture 17" descr="Screen Shot 2012-10-01 at 5.51.32 PM.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929861" y="2805276"/>
            <a:ext cx="281850" cy="279879"/>
          </a:xfrm>
          <a:prstGeom prst="rect">
            <a:avLst/>
          </a:prstGeom>
        </p:spPr>
      </p:pic>
      <p:pic>
        <p:nvPicPr>
          <p:cNvPr id="11" name="Picture 10"/>
          <p:cNvPicPr>
            <a:picLocks noChangeAspect="1"/>
          </p:cNvPicPr>
          <p:nvPr/>
        </p:nvPicPr>
        <p:blipFill>
          <a:blip r:embed="rId7"/>
          <a:stretch>
            <a:fillRect/>
          </a:stretch>
        </p:blipFill>
        <p:spPr>
          <a:xfrm>
            <a:off x="223483" y="3853484"/>
            <a:ext cx="1984524" cy="1984524"/>
          </a:xfrm>
          <a:prstGeom prst="rect">
            <a:avLst/>
          </a:prstGeom>
        </p:spPr>
      </p:pic>
      <p:sp>
        <p:nvSpPr>
          <p:cNvPr id="3" name="Slide Number Placeholder 2"/>
          <p:cNvSpPr>
            <a:spLocks noGrp="1"/>
          </p:cNvSpPr>
          <p:nvPr>
            <p:ph type="sldNum" sz="quarter" idx="12"/>
          </p:nvPr>
        </p:nvSpPr>
        <p:spPr/>
        <p:txBody>
          <a:bodyPr/>
          <a:lstStyle/>
          <a:p>
            <a:fld id="{D905A89D-1F61-430D-84EF-2429D1BF7B95}" type="slidenum">
              <a:rPr lang="en-US" smtClean="0"/>
              <a:t>23</a:t>
            </a:fld>
            <a:endParaRPr lang="en-US"/>
          </a:p>
        </p:txBody>
      </p:sp>
    </p:spTree>
    <p:extLst>
      <p:ext uri="{BB962C8B-B14F-4D97-AF65-F5344CB8AC3E}">
        <p14:creationId xmlns:p14="http://schemas.microsoft.com/office/powerpoint/2010/main" val="40655182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3.48898E-6 -4.07219E-7 L 0.10676 0.05969 " pathEditMode="relative" rAng="0" ptsTypes="AA">
                                      <p:cBhvr>
                                        <p:cTn id="6" dur="2000" fill="hold"/>
                                        <p:tgtEl>
                                          <p:spTgt spid="20"/>
                                        </p:tgtEl>
                                        <p:attrNameLst>
                                          <p:attrName>ppt_x</p:attrName>
                                          <p:attrName>ppt_y</p:attrName>
                                        </p:attrNameLst>
                                      </p:cBhvr>
                                      <p:rCtr x="5329" y="29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dirty="0"/>
              <a:t>How much is being sold?</a:t>
            </a:r>
          </a:p>
          <a:p>
            <a:pPr marL="0" indent="0">
              <a:buNone/>
            </a:pPr>
            <a:endParaRPr lang="en-US" dirty="0"/>
          </a:p>
          <a:p>
            <a:r>
              <a:rPr lang="en-US" dirty="0" smtClean="0"/>
              <a:t>What is being sold?</a:t>
            </a:r>
          </a:p>
          <a:p>
            <a:endParaRPr lang="en-US" dirty="0" smtClean="0"/>
          </a:p>
          <a:p>
            <a:r>
              <a:rPr lang="en-US" dirty="0" smtClean="0"/>
              <a:t>How many vendors are relevant?</a:t>
            </a:r>
          </a:p>
          <a:p>
            <a:endParaRPr lang="en-US" dirty="0" smtClean="0"/>
          </a:p>
          <a:p>
            <a:r>
              <a:rPr lang="en-US" dirty="0" smtClean="0"/>
              <a:t>What do vendors sell?</a:t>
            </a:r>
          </a:p>
        </p:txBody>
      </p:sp>
      <p:sp>
        <p:nvSpPr>
          <p:cNvPr id="4" name="Slide Number Placeholder 3"/>
          <p:cNvSpPr>
            <a:spLocks noGrp="1"/>
          </p:cNvSpPr>
          <p:nvPr>
            <p:ph type="sldNum" sz="quarter" idx="12"/>
          </p:nvPr>
        </p:nvSpPr>
        <p:spPr/>
        <p:txBody>
          <a:bodyPr/>
          <a:lstStyle/>
          <a:p>
            <a:fld id="{D905A89D-1F61-430D-84EF-2429D1BF7B95}" type="slidenum">
              <a:rPr lang="en-US" smtClean="0"/>
              <a:t>24</a:t>
            </a:fld>
            <a:endParaRPr lang="en-US"/>
          </a:p>
        </p:txBody>
      </p:sp>
    </p:spTree>
    <p:extLst>
      <p:ext uri="{BB962C8B-B14F-4D97-AF65-F5344CB8AC3E}">
        <p14:creationId xmlns:p14="http://schemas.microsoft.com/office/powerpoint/2010/main" val="425050922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Platform Overview</a:t>
            </a:r>
            <a:endParaRPr lang="en-US" dirty="0"/>
          </a:p>
        </p:txBody>
      </p:sp>
      <p:sp>
        <p:nvSpPr>
          <p:cNvPr id="4" name="Rounded Rectangle 3"/>
          <p:cNvSpPr/>
          <p:nvPr/>
        </p:nvSpPr>
        <p:spPr>
          <a:xfrm>
            <a:off x="3676650" y="2971800"/>
            <a:ext cx="9906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Tor 1</a:t>
            </a:r>
            <a:endParaRPr lang="en-US" dirty="0"/>
          </a:p>
        </p:txBody>
      </p:sp>
      <p:sp>
        <p:nvSpPr>
          <p:cNvPr id="6" name="Rounded Rectangle 5"/>
          <p:cNvSpPr/>
          <p:nvPr/>
        </p:nvSpPr>
        <p:spPr>
          <a:xfrm>
            <a:off x="3676650" y="3505200"/>
            <a:ext cx="9906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Tor 2</a:t>
            </a:r>
            <a:endParaRPr lang="en-US" dirty="0"/>
          </a:p>
        </p:txBody>
      </p:sp>
      <p:sp>
        <p:nvSpPr>
          <p:cNvPr id="7" name="Rounded Rectangle 6"/>
          <p:cNvSpPr/>
          <p:nvPr/>
        </p:nvSpPr>
        <p:spPr>
          <a:xfrm>
            <a:off x="3676650" y="4267200"/>
            <a:ext cx="9906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Tor 20</a:t>
            </a:r>
            <a:endParaRPr lang="en-US" dirty="0"/>
          </a:p>
        </p:txBody>
      </p:sp>
      <p:sp>
        <p:nvSpPr>
          <p:cNvPr id="8" name="Flowchart: Magnetic Disk 7"/>
          <p:cNvSpPr/>
          <p:nvPr/>
        </p:nvSpPr>
        <p:spPr>
          <a:xfrm>
            <a:off x="1333500" y="4876800"/>
            <a:ext cx="838200" cy="914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Raw</a:t>
            </a:r>
          </a:p>
          <a:p>
            <a:pPr algn="ctr"/>
            <a:r>
              <a:rPr lang="en-US" dirty="0" smtClean="0"/>
              <a:t>DB</a:t>
            </a:r>
            <a:endParaRPr lang="en-US" dirty="0"/>
          </a:p>
        </p:txBody>
      </p:sp>
      <p:sp>
        <p:nvSpPr>
          <p:cNvPr id="9" name="Rounded Rectangle 8"/>
          <p:cNvSpPr/>
          <p:nvPr/>
        </p:nvSpPr>
        <p:spPr>
          <a:xfrm>
            <a:off x="5862762" y="3429000"/>
            <a:ext cx="21336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Marketplace.onion</a:t>
            </a:r>
            <a:endParaRPr lang="en-US" dirty="0"/>
          </a:p>
        </p:txBody>
      </p:sp>
      <p:sp>
        <p:nvSpPr>
          <p:cNvPr id="10" name="Rectangle 9"/>
          <p:cNvSpPr/>
          <p:nvPr/>
        </p:nvSpPr>
        <p:spPr>
          <a:xfrm>
            <a:off x="1143000" y="2037025"/>
            <a:ext cx="121920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Browser</a:t>
            </a:r>
            <a:endParaRPr lang="en-US" dirty="0"/>
          </a:p>
        </p:txBody>
      </p:sp>
      <p:cxnSp>
        <p:nvCxnSpPr>
          <p:cNvPr id="12" name="Elbow Connector 11"/>
          <p:cNvCxnSpPr>
            <a:endCxn id="9" idx="0"/>
          </p:cNvCxnSpPr>
          <p:nvPr/>
        </p:nvCxnSpPr>
        <p:spPr>
          <a:xfrm>
            <a:off x="1748930" y="1848016"/>
            <a:ext cx="5180632" cy="1580984"/>
          </a:xfrm>
          <a:prstGeom prst="bentConnector2">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10" idx="0"/>
          </p:cNvCxnSpPr>
          <p:nvPr/>
        </p:nvCxnSpPr>
        <p:spPr>
          <a:xfrm>
            <a:off x="1752600" y="1846691"/>
            <a:ext cx="0" cy="19033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3"/>
            <a:endCxn id="9" idx="1"/>
          </p:cNvCxnSpPr>
          <p:nvPr/>
        </p:nvCxnSpPr>
        <p:spPr>
          <a:xfrm>
            <a:off x="4667250" y="3162300"/>
            <a:ext cx="1195512" cy="5334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9" idx="1"/>
          </p:cNvCxnSpPr>
          <p:nvPr/>
        </p:nvCxnSpPr>
        <p:spPr>
          <a:xfrm>
            <a:off x="4667250" y="3695700"/>
            <a:ext cx="1195512"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3"/>
            <a:endCxn id="9" idx="1"/>
          </p:cNvCxnSpPr>
          <p:nvPr/>
        </p:nvCxnSpPr>
        <p:spPr>
          <a:xfrm flipV="1">
            <a:off x="4667250" y="3695700"/>
            <a:ext cx="1195512" cy="7620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066800" y="3429000"/>
            <a:ext cx="13716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Scraper</a:t>
            </a:r>
            <a:endParaRPr lang="en-US" dirty="0"/>
          </a:p>
        </p:txBody>
      </p:sp>
      <p:cxnSp>
        <p:nvCxnSpPr>
          <p:cNvPr id="27" name="Straight Arrow Connector 26"/>
          <p:cNvCxnSpPr>
            <a:stCxn id="25" idx="2"/>
            <a:endCxn id="8" idx="1"/>
          </p:cNvCxnSpPr>
          <p:nvPr/>
        </p:nvCxnSpPr>
        <p:spPr>
          <a:xfrm>
            <a:off x="1752600" y="3962400"/>
            <a:ext cx="0" cy="9144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5" idx="3"/>
            <a:endCxn id="4" idx="1"/>
          </p:cNvCxnSpPr>
          <p:nvPr/>
        </p:nvCxnSpPr>
        <p:spPr>
          <a:xfrm flipV="1">
            <a:off x="2438400" y="3162300"/>
            <a:ext cx="1238250" cy="5334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5" idx="3"/>
            <a:endCxn id="6" idx="1"/>
          </p:cNvCxnSpPr>
          <p:nvPr/>
        </p:nvCxnSpPr>
        <p:spPr>
          <a:xfrm>
            <a:off x="2438400" y="3695700"/>
            <a:ext cx="1238250"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5" idx="3"/>
            <a:endCxn id="7" idx="1"/>
          </p:cNvCxnSpPr>
          <p:nvPr/>
        </p:nvCxnSpPr>
        <p:spPr>
          <a:xfrm>
            <a:off x="2438400" y="3695700"/>
            <a:ext cx="1238250" cy="7620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857500" y="5105400"/>
            <a:ext cx="16383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Parser</a:t>
            </a:r>
            <a:endParaRPr lang="en-US" dirty="0"/>
          </a:p>
        </p:txBody>
      </p:sp>
      <p:cxnSp>
        <p:nvCxnSpPr>
          <p:cNvPr id="37" name="Straight Arrow Connector 36"/>
          <p:cNvCxnSpPr>
            <a:stCxn id="8" idx="4"/>
            <a:endCxn id="35" idx="1"/>
          </p:cNvCxnSpPr>
          <p:nvPr/>
        </p:nvCxnSpPr>
        <p:spPr>
          <a:xfrm>
            <a:off x="2171700" y="5334000"/>
            <a:ext cx="685800"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38" name="Flowchart: Magnetic Disk 37"/>
          <p:cNvSpPr/>
          <p:nvPr/>
        </p:nvSpPr>
        <p:spPr>
          <a:xfrm>
            <a:off x="5105400" y="4876800"/>
            <a:ext cx="838200" cy="914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Parsed</a:t>
            </a:r>
          </a:p>
          <a:p>
            <a:pPr algn="ctr"/>
            <a:r>
              <a:rPr lang="en-US" dirty="0" smtClean="0"/>
              <a:t>DB</a:t>
            </a:r>
            <a:endParaRPr lang="en-US" dirty="0"/>
          </a:p>
        </p:txBody>
      </p:sp>
      <p:cxnSp>
        <p:nvCxnSpPr>
          <p:cNvPr id="40" name="Straight Arrow Connector 39"/>
          <p:cNvCxnSpPr>
            <a:stCxn id="35" idx="3"/>
            <a:endCxn id="38" idx="2"/>
          </p:cNvCxnSpPr>
          <p:nvPr/>
        </p:nvCxnSpPr>
        <p:spPr>
          <a:xfrm>
            <a:off x="4495800" y="5334000"/>
            <a:ext cx="609600"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6553200" y="5105400"/>
            <a:ext cx="16383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Analysis</a:t>
            </a:r>
            <a:endParaRPr lang="en-US" dirty="0"/>
          </a:p>
        </p:txBody>
      </p:sp>
      <p:cxnSp>
        <p:nvCxnSpPr>
          <p:cNvPr id="43" name="Straight Arrow Connector 42"/>
          <p:cNvCxnSpPr>
            <a:stCxn id="38" idx="4"/>
            <a:endCxn id="41" idx="1"/>
          </p:cNvCxnSpPr>
          <p:nvPr/>
        </p:nvCxnSpPr>
        <p:spPr>
          <a:xfrm>
            <a:off x="5943600" y="5334000"/>
            <a:ext cx="609600"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629700" y="1486377"/>
            <a:ext cx="3084499" cy="369332"/>
          </a:xfrm>
          <a:prstGeom prst="rect">
            <a:avLst/>
          </a:prstGeom>
          <a:noFill/>
        </p:spPr>
        <p:txBody>
          <a:bodyPr wrap="none" rtlCol="0">
            <a:spAutoFit/>
          </a:bodyPr>
          <a:lstStyle/>
          <a:p>
            <a:r>
              <a:rPr lang="en-US" dirty="0" smtClean="0"/>
              <a:t>Manual Login / Solve CAPTCHA</a:t>
            </a:r>
            <a:endParaRPr lang="en-US" dirty="0"/>
          </a:p>
        </p:txBody>
      </p:sp>
      <p:cxnSp>
        <p:nvCxnSpPr>
          <p:cNvPr id="69" name="Straight Arrow Connector 68"/>
          <p:cNvCxnSpPr>
            <a:stCxn id="10" idx="2"/>
            <a:endCxn id="25" idx="0"/>
          </p:cNvCxnSpPr>
          <p:nvPr/>
        </p:nvCxnSpPr>
        <p:spPr>
          <a:xfrm>
            <a:off x="1752600" y="2684725"/>
            <a:ext cx="0" cy="744275"/>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329694" y="2782668"/>
            <a:ext cx="1019831" cy="646331"/>
          </a:xfrm>
          <a:prstGeom prst="rect">
            <a:avLst/>
          </a:prstGeom>
          <a:noFill/>
        </p:spPr>
        <p:txBody>
          <a:bodyPr wrap="none" rtlCol="0">
            <a:spAutoFit/>
          </a:bodyPr>
          <a:lstStyle/>
          <a:p>
            <a:r>
              <a:rPr lang="en-US" dirty="0" smtClean="0"/>
              <a:t>Cookie / </a:t>
            </a:r>
          </a:p>
          <a:p>
            <a:r>
              <a:rPr lang="en-US" dirty="0" smtClean="0"/>
              <a:t>Session</a:t>
            </a:r>
            <a:endParaRPr lang="en-US" dirty="0"/>
          </a:p>
        </p:txBody>
      </p:sp>
      <p:sp>
        <p:nvSpPr>
          <p:cNvPr id="72" name="TextBox 71"/>
          <p:cNvSpPr txBox="1"/>
          <p:nvPr/>
        </p:nvSpPr>
        <p:spPr>
          <a:xfrm>
            <a:off x="533400" y="4267200"/>
            <a:ext cx="1220206" cy="369332"/>
          </a:xfrm>
          <a:prstGeom prst="rect">
            <a:avLst/>
          </a:prstGeom>
          <a:noFill/>
        </p:spPr>
        <p:txBody>
          <a:bodyPr wrap="none" rtlCol="0">
            <a:spAutoFit/>
          </a:bodyPr>
          <a:lstStyle/>
          <a:p>
            <a:r>
              <a:rPr lang="en-US" dirty="0" smtClean="0"/>
              <a:t>HTML Only</a:t>
            </a:r>
            <a:endParaRPr lang="en-US" dirty="0"/>
          </a:p>
        </p:txBody>
      </p:sp>
      <p:sp>
        <p:nvSpPr>
          <p:cNvPr id="73" name="TextBox 72"/>
          <p:cNvSpPr txBox="1"/>
          <p:nvPr/>
        </p:nvSpPr>
        <p:spPr>
          <a:xfrm>
            <a:off x="1365652" y="5885571"/>
            <a:ext cx="766557" cy="369332"/>
          </a:xfrm>
          <a:prstGeom prst="rect">
            <a:avLst/>
          </a:prstGeom>
          <a:noFill/>
        </p:spPr>
        <p:txBody>
          <a:bodyPr wrap="none" rtlCol="0">
            <a:spAutoFit/>
          </a:bodyPr>
          <a:lstStyle/>
          <a:p>
            <a:r>
              <a:rPr lang="en-US" dirty="0" smtClean="0"/>
              <a:t>3.2 TB</a:t>
            </a:r>
            <a:endParaRPr lang="en-US" dirty="0"/>
          </a:p>
        </p:txBody>
      </p:sp>
      <p:sp>
        <p:nvSpPr>
          <p:cNvPr id="74" name="TextBox 73"/>
          <p:cNvSpPr txBox="1"/>
          <p:nvPr/>
        </p:nvSpPr>
        <p:spPr>
          <a:xfrm>
            <a:off x="5134264" y="5867773"/>
            <a:ext cx="742511" cy="369332"/>
          </a:xfrm>
          <a:prstGeom prst="rect">
            <a:avLst/>
          </a:prstGeom>
          <a:noFill/>
        </p:spPr>
        <p:txBody>
          <a:bodyPr wrap="none" rtlCol="0">
            <a:spAutoFit/>
          </a:bodyPr>
          <a:lstStyle/>
          <a:p>
            <a:r>
              <a:rPr lang="en-US" dirty="0" smtClean="0"/>
              <a:t>30 GB</a:t>
            </a:r>
            <a:endParaRPr lang="en-US" dirty="0"/>
          </a:p>
        </p:txBody>
      </p:sp>
      <p:sp>
        <p:nvSpPr>
          <p:cNvPr id="75" name="TextBox 74"/>
          <p:cNvSpPr txBox="1"/>
          <p:nvPr/>
        </p:nvSpPr>
        <p:spPr>
          <a:xfrm rot="5400000">
            <a:off x="4063252" y="3910852"/>
            <a:ext cx="343364" cy="369332"/>
          </a:xfrm>
          <a:prstGeom prst="rect">
            <a:avLst/>
          </a:prstGeom>
          <a:noFill/>
        </p:spPr>
        <p:txBody>
          <a:bodyPr wrap="none" rtlCol="0">
            <a:spAutoFit/>
          </a:bodyPr>
          <a:lstStyle/>
          <a:p>
            <a:r>
              <a:rPr lang="en-US" dirty="0" smtClean="0"/>
              <a:t>…</a:t>
            </a:r>
            <a:endParaRPr lang="en-US" dirty="0"/>
          </a:p>
        </p:txBody>
      </p:sp>
      <p:sp>
        <p:nvSpPr>
          <p:cNvPr id="76" name="Rectangle 75"/>
          <p:cNvSpPr/>
          <p:nvPr/>
        </p:nvSpPr>
        <p:spPr>
          <a:xfrm>
            <a:off x="2171700" y="4648200"/>
            <a:ext cx="6362700" cy="16764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905A89D-1F61-430D-84EF-2429D1BF7B95}" type="slidenum">
              <a:rPr lang="en-US" smtClean="0"/>
              <a:t>25</a:t>
            </a:fld>
            <a:endParaRPr lang="en-US"/>
          </a:p>
        </p:txBody>
      </p:sp>
    </p:spTree>
    <p:extLst>
      <p:ext uri="{BB962C8B-B14F-4D97-AF65-F5344CB8AC3E}">
        <p14:creationId xmlns:p14="http://schemas.microsoft.com/office/powerpoint/2010/main" val="2215186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25" grpId="0" animBg="1"/>
      <p:bldP spid="35" grpId="0" animBg="1"/>
      <p:bldP spid="38" grpId="0" animBg="1"/>
      <p:bldP spid="41" grpId="0" animBg="1"/>
      <p:bldP spid="44" grpId="0"/>
      <p:bldP spid="70" grpId="0"/>
      <p:bldP spid="72" grpId="0"/>
      <p:bldP spid="73" grpId="0"/>
      <p:bldP spid="74" grpId="0"/>
      <p:bldP spid="75" grpId="0"/>
      <p:bldP spid="7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Measurements</a:t>
            </a:r>
            <a:endParaRPr lang="en-US" dirty="0"/>
          </a:p>
        </p:txBody>
      </p:sp>
      <p:sp>
        <p:nvSpPr>
          <p:cNvPr id="3" name="Content Placeholder 2"/>
          <p:cNvSpPr>
            <a:spLocks noGrp="1"/>
          </p:cNvSpPr>
          <p:nvPr>
            <p:ph idx="1"/>
          </p:nvPr>
        </p:nvSpPr>
        <p:spPr/>
        <p:txBody>
          <a:bodyPr>
            <a:normAutofit lnSpcReduction="10000"/>
          </a:bodyPr>
          <a:lstStyle/>
          <a:p>
            <a:r>
              <a:rPr lang="en-US" b="1" dirty="0" smtClean="0"/>
              <a:t>Stealth</a:t>
            </a:r>
          </a:p>
          <a:p>
            <a:pPr lvl="1"/>
            <a:r>
              <a:rPr lang="en-US" dirty="0" smtClean="0"/>
              <a:t>Indistinguishable from real user</a:t>
            </a:r>
          </a:p>
          <a:p>
            <a:pPr lvl="1"/>
            <a:r>
              <a:rPr lang="en-US" dirty="0" smtClean="0"/>
              <a:t>Random delays, scrape slowly</a:t>
            </a:r>
          </a:p>
          <a:p>
            <a:pPr lvl="1"/>
            <a:r>
              <a:rPr lang="en-US" dirty="0" smtClean="0"/>
              <a:t>Popular User Agent</a:t>
            </a:r>
          </a:p>
          <a:p>
            <a:pPr lvl="1"/>
            <a:r>
              <a:rPr lang="en-US" dirty="0" smtClean="0"/>
              <a:t>Browse website “normally”</a:t>
            </a:r>
          </a:p>
          <a:p>
            <a:r>
              <a:rPr lang="en-US" b="1" dirty="0" smtClean="0"/>
              <a:t>Complete and instantaneous</a:t>
            </a:r>
          </a:p>
          <a:p>
            <a:pPr lvl="1"/>
            <a:r>
              <a:rPr lang="en-US" dirty="0" smtClean="0"/>
              <a:t>Dynamic marketplace, moving target</a:t>
            </a:r>
          </a:p>
          <a:p>
            <a:pPr lvl="1"/>
            <a:r>
              <a:rPr lang="en-US" dirty="0" smtClean="0"/>
              <a:t>Scrape quickly</a:t>
            </a:r>
          </a:p>
          <a:p>
            <a:pPr lvl="1"/>
            <a:r>
              <a:rPr lang="en-US" dirty="0" smtClean="0"/>
              <a:t>Site availability as low as 70%</a:t>
            </a:r>
          </a:p>
          <a:p>
            <a:pPr lvl="1"/>
            <a:endParaRPr lang="en-US" dirty="0"/>
          </a:p>
        </p:txBody>
      </p:sp>
      <p:sp>
        <p:nvSpPr>
          <p:cNvPr id="4" name="Slide Number Placeholder 3"/>
          <p:cNvSpPr>
            <a:spLocks noGrp="1"/>
          </p:cNvSpPr>
          <p:nvPr>
            <p:ph type="sldNum" sz="quarter" idx="12"/>
          </p:nvPr>
        </p:nvSpPr>
        <p:spPr/>
        <p:txBody>
          <a:bodyPr/>
          <a:lstStyle/>
          <a:p>
            <a:fld id="{D905A89D-1F61-430D-84EF-2429D1BF7B95}" type="slidenum">
              <a:rPr lang="en-US" smtClean="0"/>
              <a:t>26</a:t>
            </a:fld>
            <a:endParaRPr lang="en-US"/>
          </a:p>
        </p:txBody>
      </p:sp>
    </p:spTree>
    <p:extLst>
      <p:ext uri="{BB962C8B-B14F-4D97-AF65-F5344CB8AC3E}">
        <p14:creationId xmlns:p14="http://schemas.microsoft.com/office/powerpoint/2010/main" val="147371036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Measurements</a:t>
            </a:r>
            <a:endParaRPr lang="en-US" dirty="0"/>
          </a:p>
        </p:txBody>
      </p:sp>
      <p:sp>
        <p:nvSpPr>
          <p:cNvPr id="3" name="Content Placeholder 2"/>
          <p:cNvSpPr>
            <a:spLocks noGrp="1"/>
          </p:cNvSpPr>
          <p:nvPr>
            <p:ph idx="1"/>
          </p:nvPr>
        </p:nvSpPr>
        <p:spPr/>
        <p:txBody>
          <a:bodyPr>
            <a:normAutofit fontScale="92500" lnSpcReduction="20000"/>
          </a:bodyPr>
          <a:lstStyle/>
          <a:p>
            <a:endParaRPr lang="en-US" dirty="0"/>
          </a:p>
          <a:p>
            <a:r>
              <a:rPr lang="en-US" b="1" dirty="0"/>
              <a:t>Anti-Scraping Encountered</a:t>
            </a:r>
          </a:p>
          <a:p>
            <a:pPr lvl="1"/>
            <a:r>
              <a:rPr lang="en-US" dirty="0"/>
              <a:t>Rate Limits</a:t>
            </a:r>
          </a:p>
          <a:p>
            <a:pPr lvl="1"/>
            <a:r>
              <a:rPr lang="en-US" dirty="0"/>
              <a:t>Cookie Timeout</a:t>
            </a:r>
          </a:p>
          <a:p>
            <a:pPr lvl="1"/>
            <a:r>
              <a:rPr lang="en-US" dirty="0"/>
              <a:t>User Account Suspension</a:t>
            </a:r>
          </a:p>
          <a:p>
            <a:pPr marL="0" indent="0">
              <a:buNone/>
            </a:pPr>
            <a:endParaRPr lang="en-US" b="1" dirty="0"/>
          </a:p>
          <a:p>
            <a:r>
              <a:rPr lang="en-US" b="1" dirty="0" smtClean="0"/>
              <a:t>Totals</a:t>
            </a:r>
          </a:p>
          <a:p>
            <a:pPr lvl="1"/>
            <a:r>
              <a:rPr lang="en-US" dirty="0" smtClean="0"/>
              <a:t>35 Marketplaces 1,908 scrapes total – 3.2 TB</a:t>
            </a:r>
            <a:endParaRPr lang="en-US" dirty="0"/>
          </a:p>
          <a:p>
            <a:pPr lvl="1"/>
            <a:r>
              <a:rPr lang="en-US" dirty="0" smtClean="0"/>
              <a:t>27 – 331,691 pages per scrape</a:t>
            </a:r>
          </a:p>
          <a:p>
            <a:pPr lvl="1"/>
            <a:r>
              <a:rPr lang="en-US" dirty="0" smtClean="0"/>
              <a:t>11/22/11 – present</a:t>
            </a:r>
          </a:p>
        </p:txBody>
      </p:sp>
      <p:sp>
        <p:nvSpPr>
          <p:cNvPr id="4" name="Slide Number Placeholder 3"/>
          <p:cNvSpPr>
            <a:spLocks noGrp="1"/>
          </p:cNvSpPr>
          <p:nvPr>
            <p:ph type="sldNum" sz="quarter" idx="12"/>
          </p:nvPr>
        </p:nvSpPr>
        <p:spPr/>
        <p:txBody>
          <a:bodyPr/>
          <a:lstStyle/>
          <a:p>
            <a:fld id="{D905A89D-1F61-430D-84EF-2429D1BF7B95}" type="slidenum">
              <a:rPr lang="en-US" smtClean="0"/>
              <a:t>27</a:t>
            </a:fld>
            <a:endParaRPr lang="en-US"/>
          </a:p>
        </p:txBody>
      </p:sp>
    </p:spTree>
    <p:extLst>
      <p:ext uri="{BB962C8B-B14F-4D97-AF65-F5344CB8AC3E}">
        <p14:creationId xmlns:p14="http://schemas.microsoft.com/office/powerpoint/2010/main" val="405826123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Parsing</a:t>
            </a:r>
            <a:endParaRPr lang="en-US" dirty="0"/>
          </a:p>
        </p:txBody>
      </p:sp>
      <p:sp>
        <p:nvSpPr>
          <p:cNvPr id="4" name="Rounded Rectangle 3"/>
          <p:cNvSpPr/>
          <p:nvPr/>
        </p:nvSpPr>
        <p:spPr>
          <a:xfrm>
            <a:off x="3676650" y="2971800"/>
            <a:ext cx="9906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Tor 1</a:t>
            </a:r>
            <a:endParaRPr lang="en-US" dirty="0"/>
          </a:p>
        </p:txBody>
      </p:sp>
      <p:sp>
        <p:nvSpPr>
          <p:cNvPr id="6" name="Rounded Rectangle 5"/>
          <p:cNvSpPr/>
          <p:nvPr/>
        </p:nvSpPr>
        <p:spPr>
          <a:xfrm>
            <a:off x="3676650" y="3505200"/>
            <a:ext cx="9906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Tor 2</a:t>
            </a:r>
            <a:endParaRPr lang="en-US" dirty="0"/>
          </a:p>
        </p:txBody>
      </p:sp>
      <p:sp>
        <p:nvSpPr>
          <p:cNvPr id="7" name="Rounded Rectangle 6"/>
          <p:cNvSpPr/>
          <p:nvPr/>
        </p:nvSpPr>
        <p:spPr>
          <a:xfrm>
            <a:off x="3676650" y="4267200"/>
            <a:ext cx="9906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Tor 20</a:t>
            </a:r>
            <a:endParaRPr lang="en-US" dirty="0"/>
          </a:p>
        </p:txBody>
      </p:sp>
      <p:sp>
        <p:nvSpPr>
          <p:cNvPr id="8" name="Flowchart: Magnetic Disk 7"/>
          <p:cNvSpPr/>
          <p:nvPr/>
        </p:nvSpPr>
        <p:spPr>
          <a:xfrm>
            <a:off x="1333500" y="4876800"/>
            <a:ext cx="838200" cy="914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Raw</a:t>
            </a:r>
          </a:p>
          <a:p>
            <a:pPr algn="ctr"/>
            <a:r>
              <a:rPr lang="en-US" dirty="0" smtClean="0"/>
              <a:t>DB</a:t>
            </a:r>
            <a:endParaRPr lang="en-US" dirty="0"/>
          </a:p>
        </p:txBody>
      </p:sp>
      <p:sp>
        <p:nvSpPr>
          <p:cNvPr id="9" name="Rounded Rectangle 8"/>
          <p:cNvSpPr/>
          <p:nvPr/>
        </p:nvSpPr>
        <p:spPr>
          <a:xfrm>
            <a:off x="5862762" y="3429000"/>
            <a:ext cx="21336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Marketplace.onion</a:t>
            </a:r>
            <a:endParaRPr lang="en-US" dirty="0"/>
          </a:p>
        </p:txBody>
      </p:sp>
      <p:sp>
        <p:nvSpPr>
          <p:cNvPr id="10" name="Rectangle 9"/>
          <p:cNvSpPr/>
          <p:nvPr/>
        </p:nvSpPr>
        <p:spPr>
          <a:xfrm>
            <a:off x="2057400" y="2038350"/>
            <a:ext cx="121920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Browser</a:t>
            </a:r>
            <a:endParaRPr lang="en-US" dirty="0"/>
          </a:p>
        </p:txBody>
      </p:sp>
      <p:cxnSp>
        <p:nvCxnSpPr>
          <p:cNvPr id="12" name="Elbow Connector 11"/>
          <p:cNvCxnSpPr>
            <a:endCxn id="9" idx="0"/>
          </p:cNvCxnSpPr>
          <p:nvPr/>
        </p:nvCxnSpPr>
        <p:spPr>
          <a:xfrm>
            <a:off x="2667000" y="1848016"/>
            <a:ext cx="4262562" cy="1580984"/>
          </a:xfrm>
          <a:prstGeom prst="bentConnector2">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10" idx="0"/>
          </p:cNvCxnSpPr>
          <p:nvPr/>
        </p:nvCxnSpPr>
        <p:spPr>
          <a:xfrm>
            <a:off x="2667000" y="1848016"/>
            <a:ext cx="0" cy="19033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3"/>
            <a:endCxn id="9" idx="1"/>
          </p:cNvCxnSpPr>
          <p:nvPr/>
        </p:nvCxnSpPr>
        <p:spPr>
          <a:xfrm>
            <a:off x="4667250" y="3162300"/>
            <a:ext cx="1195512" cy="5334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9" idx="1"/>
          </p:cNvCxnSpPr>
          <p:nvPr/>
        </p:nvCxnSpPr>
        <p:spPr>
          <a:xfrm>
            <a:off x="4667250" y="3695700"/>
            <a:ext cx="1195512"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3"/>
            <a:endCxn id="9" idx="1"/>
          </p:cNvCxnSpPr>
          <p:nvPr/>
        </p:nvCxnSpPr>
        <p:spPr>
          <a:xfrm flipV="1">
            <a:off x="4667250" y="3695700"/>
            <a:ext cx="1195512" cy="7620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066800" y="3429000"/>
            <a:ext cx="13716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Scraper</a:t>
            </a:r>
            <a:endParaRPr lang="en-US" dirty="0"/>
          </a:p>
        </p:txBody>
      </p:sp>
      <p:cxnSp>
        <p:nvCxnSpPr>
          <p:cNvPr id="27" name="Straight Arrow Connector 26"/>
          <p:cNvCxnSpPr>
            <a:stCxn id="25" idx="2"/>
            <a:endCxn id="8" idx="1"/>
          </p:cNvCxnSpPr>
          <p:nvPr/>
        </p:nvCxnSpPr>
        <p:spPr>
          <a:xfrm>
            <a:off x="1752600" y="3962400"/>
            <a:ext cx="0" cy="9144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5" idx="3"/>
            <a:endCxn id="4" idx="1"/>
          </p:cNvCxnSpPr>
          <p:nvPr/>
        </p:nvCxnSpPr>
        <p:spPr>
          <a:xfrm flipV="1">
            <a:off x="2438400" y="3162300"/>
            <a:ext cx="1238250" cy="5334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5" idx="3"/>
            <a:endCxn id="6" idx="1"/>
          </p:cNvCxnSpPr>
          <p:nvPr/>
        </p:nvCxnSpPr>
        <p:spPr>
          <a:xfrm>
            <a:off x="2438400" y="3695700"/>
            <a:ext cx="1238250"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5" idx="3"/>
            <a:endCxn id="7" idx="1"/>
          </p:cNvCxnSpPr>
          <p:nvPr/>
        </p:nvCxnSpPr>
        <p:spPr>
          <a:xfrm>
            <a:off x="2438400" y="3695700"/>
            <a:ext cx="1238250" cy="7620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857500" y="5105400"/>
            <a:ext cx="16383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Parser</a:t>
            </a:r>
            <a:endParaRPr lang="en-US" dirty="0"/>
          </a:p>
        </p:txBody>
      </p:sp>
      <p:cxnSp>
        <p:nvCxnSpPr>
          <p:cNvPr id="37" name="Straight Arrow Connector 36"/>
          <p:cNvCxnSpPr>
            <a:stCxn id="8" idx="4"/>
            <a:endCxn id="35" idx="1"/>
          </p:cNvCxnSpPr>
          <p:nvPr/>
        </p:nvCxnSpPr>
        <p:spPr>
          <a:xfrm>
            <a:off x="2171700" y="5334000"/>
            <a:ext cx="685800"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38" name="Flowchart: Magnetic Disk 37"/>
          <p:cNvSpPr/>
          <p:nvPr/>
        </p:nvSpPr>
        <p:spPr>
          <a:xfrm>
            <a:off x="5105400" y="4876800"/>
            <a:ext cx="838200" cy="914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Parsed</a:t>
            </a:r>
          </a:p>
          <a:p>
            <a:pPr algn="ctr"/>
            <a:r>
              <a:rPr lang="en-US" dirty="0" smtClean="0"/>
              <a:t>DB</a:t>
            </a:r>
            <a:endParaRPr lang="en-US" dirty="0"/>
          </a:p>
        </p:txBody>
      </p:sp>
      <p:cxnSp>
        <p:nvCxnSpPr>
          <p:cNvPr id="40" name="Straight Arrow Connector 39"/>
          <p:cNvCxnSpPr>
            <a:stCxn id="35" idx="3"/>
            <a:endCxn id="38" idx="2"/>
          </p:cNvCxnSpPr>
          <p:nvPr/>
        </p:nvCxnSpPr>
        <p:spPr>
          <a:xfrm>
            <a:off x="4495800" y="5334000"/>
            <a:ext cx="609600"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6553200" y="5105400"/>
            <a:ext cx="16383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Analysis</a:t>
            </a:r>
            <a:endParaRPr lang="en-US" dirty="0"/>
          </a:p>
        </p:txBody>
      </p:sp>
      <p:cxnSp>
        <p:nvCxnSpPr>
          <p:cNvPr id="43" name="Straight Arrow Connector 42"/>
          <p:cNvCxnSpPr>
            <a:stCxn id="38" idx="4"/>
            <a:endCxn id="41" idx="1"/>
          </p:cNvCxnSpPr>
          <p:nvPr/>
        </p:nvCxnSpPr>
        <p:spPr>
          <a:xfrm>
            <a:off x="5943600" y="5334000"/>
            <a:ext cx="609600"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256031" y="1478684"/>
            <a:ext cx="3084499" cy="369332"/>
          </a:xfrm>
          <a:prstGeom prst="rect">
            <a:avLst/>
          </a:prstGeom>
          <a:noFill/>
        </p:spPr>
        <p:txBody>
          <a:bodyPr wrap="none" rtlCol="0">
            <a:spAutoFit/>
          </a:bodyPr>
          <a:lstStyle/>
          <a:p>
            <a:r>
              <a:rPr lang="en-US" dirty="0" smtClean="0"/>
              <a:t>Manual Login / Solve CAPTCHA</a:t>
            </a:r>
            <a:endParaRPr lang="en-US" dirty="0"/>
          </a:p>
        </p:txBody>
      </p:sp>
      <p:sp>
        <p:nvSpPr>
          <p:cNvPr id="65" name="Flowchart: Multidocument 64"/>
          <p:cNvSpPr/>
          <p:nvPr/>
        </p:nvSpPr>
        <p:spPr>
          <a:xfrm>
            <a:off x="457200" y="1971675"/>
            <a:ext cx="1066800" cy="78105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Config</a:t>
            </a:r>
            <a:endParaRPr lang="en-US" dirty="0"/>
          </a:p>
        </p:txBody>
      </p:sp>
      <p:cxnSp>
        <p:nvCxnSpPr>
          <p:cNvPr id="67" name="Straight Arrow Connector 66"/>
          <p:cNvCxnSpPr>
            <a:stCxn id="65" idx="2"/>
            <a:endCxn id="25" idx="0"/>
          </p:cNvCxnSpPr>
          <p:nvPr/>
        </p:nvCxnSpPr>
        <p:spPr>
          <a:xfrm>
            <a:off x="916418" y="2723146"/>
            <a:ext cx="836182" cy="705854"/>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0" idx="2"/>
            <a:endCxn id="25" idx="0"/>
          </p:cNvCxnSpPr>
          <p:nvPr/>
        </p:nvCxnSpPr>
        <p:spPr>
          <a:xfrm flipH="1">
            <a:off x="1752600" y="2686050"/>
            <a:ext cx="914400" cy="74295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329694" y="2782668"/>
            <a:ext cx="1019831" cy="646331"/>
          </a:xfrm>
          <a:prstGeom prst="rect">
            <a:avLst/>
          </a:prstGeom>
          <a:noFill/>
        </p:spPr>
        <p:txBody>
          <a:bodyPr wrap="none" rtlCol="0">
            <a:spAutoFit/>
          </a:bodyPr>
          <a:lstStyle/>
          <a:p>
            <a:r>
              <a:rPr lang="en-US" dirty="0" smtClean="0"/>
              <a:t>Cookie / </a:t>
            </a:r>
          </a:p>
          <a:p>
            <a:r>
              <a:rPr lang="en-US" dirty="0" smtClean="0"/>
              <a:t>Session</a:t>
            </a:r>
            <a:endParaRPr lang="en-US" dirty="0"/>
          </a:p>
        </p:txBody>
      </p:sp>
      <p:sp>
        <p:nvSpPr>
          <p:cNvPr id="71" name="TextBox 70"/>
          <p:cNvSpPr txBox="1"/>
          <p:nvPr/>
        </p:nvSpPr>
        <p:spPr>
          <a:xfrm>
            <a:off x="100434" y="2891407"/>
            <a:ext cx="1265218" cy="369332"/>
          </a:xfrm>
          <a:prstGeom prst="rect">
            <a:avLst/>
          </a:prstGeom>
          <a:noFill/>
        </p:spPr>
        <p:txBody>
          <a:bodyPr wrap="none" rtlCol="0">
            <a:spAutoFit/>
          </a:bodyPr>
          <a:lstStyle/>
          <a:p>
            <a:r>
              <a:rPr lang="en-US" dirty="0" smtClean="0"/>
              <a:t>Site Layout </a:t>
            </a:r>
          </a:p>
        </p:txBody>
      </p:sp>
      <p:sp>
        <p:nvSpPr>
          <p:cNvPr id="72" name="TextBox 71"/>
          <p:cNvSpPr txBox="1"/>
          <p:nvPr/>
        </p:nvSpPr>
        <p:spPr>
          <a:xfrm>
            <a:off x="533400" y="4267200"/>
            <a:ext cx="1220206" cy="369332"/>
          </a:xfrm>
          <a:prstGeom prst="rect">
            <a:avLst/>
          </a:prstGeom>
          <a:noFill/>
        </p:spPr>
        <p:txBody>
          <a:bodyPr wrap="none" rtlCol="0">
            <a:spAutoFit/>
          </a:bodyPr>
          <a:lstStyle/>
          <a:p>
            <a:r>
              <a:rPr lang="en-US" dirty="0" smtClean="0"/>
              <a:t>HTML Only</a:t>
            </a:r>
            <a:endParaRPr lang="en-US" dirty="0"/>
          </a:p>
        </p:txBody>
      </p:sp>
      <p:sp>
        <p:nvSpPr>
          <p:cNvPr id="73" name="TextBox 72"/>
          <p:cNvSpPr txBox="1"/>
          <p:nvPr/>
        </p:nvSpPr>
        <p:spPr>
          <a:xfrm>
            <a:off x="1365652" y="5885571"/>
            <a:ext cx="766557" cy="369332"/>
          </a:xfrm>
          <a:prstGeom prst="rect">
            <a:avLst/>
          </a:prstGeom>
          <a:noFill/>
        </p:spPr>
        <p:txBody>
          <a:bodyPr wrap="none" rtlCol="0">
            <a:spAutoFit/>
          </a:bodyPr>
          <a:lstStyle/>
          <a:p>
            <a:r>
              <a:rPr lang="en-US" dirty="0" smtClean="0"/>
              <a:t>3.2 TB</a:t>
            </a:r>
            <a:endParaRPr lang="en-US" dirty="0"/>
          </a:p>
        </p:txBody>
      </p:sp>
      <p:sp>
        <p:nvSpPr>
          <p:cNvPr id="74" name="TextBox 73"/>
          <p:cNvSpPr txBox="1"/>
          <p:nvPr/>
        </p:nvSpPr>
        <p:spPr>
          <a:xfrm>
            <a:off x="5134264" y="5867773"/>
            <a:ext cx="742511" cy="369332"/>
          </a:xfrm>
          <a:prstGeom prst="rect">
            <a:avLst/>
          </a:prstGeom>
          <a:noFill/>
        </p:spPr>
        <p:txBody>
          <a:bodyPr wrap="none" rtlCol="0">
            <a:spAutoFit/>
          </a:bodyPr>
          <a:lstStyle/>
          <a:p>
            <a:r>
              <a:rPr lang="en-US" dirty="0" smtClean="0"/>
              <a:t>30 GB</a:t>
            </a:r>
            <a:endParaRPr lang="en-US" dirty="0"/>
          </a:p>
        </p:txBody>
      </p:sp>
      <p:sp>
        <p:nvSpPr>
          <p:cNvPr id="75" name="TextBox 74"/>
          <p:cNvSpPr txBox="1"/>
          <p:nvPr/>
        </p:nvSpPr>
        <p:spPr>
          <a:xfrm rot="5400000">
            <a:off x="4063252" y="3910852"/>
            <a:ext cx="343364" cy="369332"/>
          </a:xfrm>
          <a:prstGeom prst="rect">
            <a:avLst/>
          </a:prstGeom>
          <a:noFill/>
        </p:spPr>
        <p:txBody>
          <a:bodyPr wrap="none" rtlCol="0">
            <a:spAutoFit/>
          </a:bodyPr>
          <a:lstStyle/>
          <a:p>
            <a:r>
              <a:rPr lang="en-US" dirty="0" smtClean="0"/>
              <a:t>…</a:t>
            </a:r>
            <a:endParaRPr lang="en-US" dirty="0"/>
          </a:p>
        </p:txBody>
      </p:sp>
      <p:sp>
        <p:nvSpPr>
          <p:cNvPr id="76" name="Rectangle 75"/>
          <p:cNvSpPr/>
          <p:nvPr/>
        </p:nvSpPr>
        <p:spPr>
          <a:xfrm>
            <a:off x="61973" y="1478684"/>
            <a:ext cx="8345922" cy="329189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80751" y="4739410"/>
            <a:ext cx="2276749" cy="164638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5955527" y="4690377"/>
            <a:ext cx="2276749" cy="164638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905A89D-1F61-430D-84EF-2429D1BF7B95}" type="slidenum">
              <a:rPr lang="en-US" smtClean="0"/>
              <a:t>28</a:t>
            </a:fld>
            <a:endParaRPr lang="en-US"/>
          </a:p>
        </p:txBody>
      </p:sp>
    </p:spTree>
    <p:extLst>
      <p:ext uri="{BB962C8B-B14F-4D97-AF65-F5344CB8AC3E}">
        <p14:creationId xmlns:p14="http://schemas.microsoft.com/office/powerpoint/2010/main" val="332608749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smtClean="0"/>
              <a:t>Silk Road Available Data</a:t>
            </a:r>
            <a:endParaRPr kumimoji="1" lang="ja-JP" altLang="en-US" dirty="0"/>
          </a:p>
        </p:txBody>
      </p:sp>
      <p:pic>
        <p:nvPicPr>
          <p:cNvPr id="4" name="Content Placeholder 3" descr="item2.png"/>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609600" y="1722437"/>
            <a:ext cx="7138215" cy="4525963"/>
          </a:xfrm>
        </p:spPr>
      </p:pic>
      <p:sp>
        <p:nvSpPr>
          <p:cNvPr id="5" name="Oval 4"/>
          <p:cNvSpPr/>
          <p:nvPr/>
        </p:nvSpPr>
        <p:spPr>
          <a:xfrm>
            <a:off x="297033" y="1679615"/>
            <a:ext cx="3011297" cy="634976"/>
          </a:xfrm>
          <a:prstGeom prst="ellipse">
            <a:avLst/>
          </a:prstGeom>
          <a:noFill/>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6" name="Oval 5"/>
          <p:cNvSpPr/>
          <p:nvPr/>
        </p:nvSpPr>
        <p:spPr>
          <a:xfrm>
            <a:off x="457201" y="2427247"/>
            <a:ext cx="905054" cy="307247"/>
          </a:xfrm>
          <a:prstGeom prst="ellipse">
            <a:avLst/>
          </a:prstGeom>
          <a:noFill/>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7" name="Oval 6"/>
          <p:cNvSpPr/>
          <p:nvPr/>
        </p:nvSpPr>
        <p:spPr>
          <a:xfrm>
            <a:off x="348248" y="2948341"/>
            <a:ext cx="905054" cy="307247"/>
          </a:xfrm>
          <a:prstGeom prst="ellipse">
            <a:avLst/>
          </a:prstGeom>
          <a:noFill/>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11" name="Oval 10"/>
          <p:cNvSpPr/>
          <p:nvPr/>
        </p:nvSpPr>
        <p:spPr>
          <a:xfrm>
            <a:off x="438992" y="3726974"/>
            <a:ext cx="7638208" cy="893465"/>
          </a:xfrm>
          <a:prstGeom prst="ellipse">
            <a:avLst/>
          </a:prstGeom>
          <a:noFill/>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14" name="TextBox 13"/>
          <p:cNvSpPr txBox="1"/>
          <p:nvPr/>
        </p:nvSpPr>
        <p:spPr>
          <a:xfrm>
            <a:off x="4495800" y="5486400"/>
            <a:ext cx="3947363" cy="738664"/>
          </a:xfrm>
          <a:prstGeom prst="rect">
            <a:avLst/>
          </a:prstGeom>
          <a:noFill/>
        </p:spPr>
        <p:txBody>
          <a:bodyPr wrap="none" rtlCol="0">
            <a:spAutoFit/>
          </a:bodyPr>
          <a:lstStyle/>
          <a:p>
            <a:r>
              <a:rPr kumimoji="1" lang="en-US" altLang="ja-JP" sz="2400" dirty="0" smtClean="0">
                <a:solidFill>
                  <a:srgbClr val="FF0000"/>
                </a:solidFill>
              </a:rPr>
              <a:t>Feedback is often </a:t>
            </a:r>
            <a:r>
              <a:rPr kumimoji="1" lang="en-US" altLang="ja-JP" sz="2400" b="1" dirty="0" smtClean="0">
                <a:solidFill>
                  <a:srgbClr val="FF0000"/>
                </a:solidFill>
              </a:rPr>
              <a:t>mandatory!</a:t>
            </a:r>
          </a:p>
          <a:p>
            <a:r>
              <a:rPr kumimoji="1" lang="en-US" altLang="ja-JP" dirty="0" smtClean="0">
                <a:sym typeface="Wingdings"/>
              </a:rPr>
              <a:t></a:t>
            </a:r>
            <a:r>
              <a:rPr kumimoji="1" lang="en-US" altLang="ja-JP" dirty="0" smtClean="0"/>
              <a:t>Acceptable proxy for sales volume</a:t>
            </a:r>
            <a:endParaRPr kumimoji="1" lang="ja-JP" altLang="en-US" dirty="0"/>
          </a:p>
        </p:txBody>
      </p:sp>
      <p:sp>
        <p:nvSpPr>
          <p:cNvPr id="13" name="Oval 12"/>
          <p:cNvSpPr/>
          <p:nvPr/>
        </p:nvSpPr>
        <p:spPr>
          <a:xfrm>
            <a:off x="457201" y="5029200"/>
            <a:ext cx="3657600" cy="1385941"/>
          </a:xfrm>
          <a:prstGeom prst="ellipse">
            <a:avLst/>
          </a:prstGeom>
          <a:noFill/>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3" name="Slide Number Placeholder 2"/>
          <p:cNvSpPr>
            <a:spLocks noGrp="1"/>
          </p:cNvSpPr>
          <p:nvPr>
            <p:ph type="sldNum" sz="quarter" idx="12"/>
          </p:nvPr>
        </p:nvSpPr>
        <p:spPr/>
        <p:txBody>
          <a:bodyPr/>
          <a:lstStyle/>
          <a:p>
            <a:fld id="{D905A89D-1F61-430D-84EF-2429D1BF7B95}" type="slidenum">
              <a:rPr lang="en-US" smtClean="0"/>
              <a:t>29</a:t>
            </a:fld>
            <a:endParaRPr lang="en-US"/>
          </a:p>
        </p:txBody>
      </p:sp>
    </p:spTree>
    <p:extLst>
      <p:ext uri="{BB962C8B-B14F-4D97-AF65-F5344CB8AC3E}">
        <p14:creationId xmlns:p14="http://schemas.microsoft.com/office/powerpoint/2010/main" val="40830576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6"/>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11" grpId="0" animBg="1"/>
      <p:bldP spid="11" grpId="1" animBg="1"/>
      <p:bldP spid="14" grpId="0"/>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 Hidden Services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207111" y="1676400"/>
            <a:ext cx="6729777" cy="4625975"/>
          </a:xfrm>
        </p:spPr>
      </p:pic>
    </p:spTree>
    <p:extLst>
      <p:ext uri="{BB962C8B-B14F-4D97-AF65-F5344CB8AC3E}">
        <p14:creationId xmlns:p14="http://schemas.microsoft.com/office/powerpoint/2010/main" val="298183872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4" name="Rounded Rectangle 3"/>
          <p:cNvSpPr/>
          <p:nvPr/>
        </p:nvSpPr>
        <p:spPr>
          <a:xfrm>
            <a:off x="3676650" y="2971800"/>
            <a:ext cx="9906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Tor 1</a:t>
            </a:r>
            <a:endParaRPr lang="en-US" dirty="0"/>
          </a:p>
        </p:txBody>
      </p:sp>
      <p:sp>
        <p:nvSpPr>
          <p:cNvPr id="6" name="Rounded Rectangle 5"/>
          <p:cNvSpPr/>
          <p:nvPr/>
        </p:nvSpPr>
        <p:spPr>
          <a:xfrm>
            <a:off x="3676650" y="3505200"/>
            <a:ext cx="9906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Tor 2</a:t>
            </a:r>
            <a:endParaRPr lang="en-US" dirty="0"/>
          </a:p>
        </p:txBody>
      </p:sp>
      <p:sp>
        <p:nvSpPr>
          <p:cNvPr id="7" name="Rounded Rectangle 6"/>
          <p:cNvSpPr/>
          <p:nvPr/>
        </p:nvSpPr>
        <p:spPr>
          <a:xfrm>
            <a:off x="3676650" y="4267200"/>
            <a:ext cx="9906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Tor 20</a:t>
            </a:r>
            <a:endParaRPr lang="en-US" dirty="0"/>
          </a:p>
        </p:txBody>
      </p:sp>
      <p:sp>
        <p:nvSpPr>
          <p:cNvPr id="8" name="Flowchart: Magnetic Disk 7"/>
          <p:cNvSpPr/>
          <p:nvPr/>
        </p:nvSpPr>
        <p:spPr>
          <a:xfrm>
            <a:off x="1333500" y="4876800"/>
            <a:ext cx="838200" cy="914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Raw</a:t>
            </a:r>
          </a:p>
          <a:p>
            <a:pPr algn="ctr"/>
            <a:r>
              <a:rPr lang="en-US" dirty="0" smtClean="0"/>
              <a:t>DB</a:t>
            </a:r>
            <a:endParaRPr lang="en-US" dirty="0"/>
          </a:p>
        </p:txBody>
      </p:sp>
      <p:sp>
        <p:nvSpPr>
          <p:cNvPr id="9" name="Rounded Rectangle 8"/>
          <p:cNvSpPr/>
          <p:nvPr/>
        </p:nvSpPr>
        <p:spPr>
          <a:xfrm>
            <a:off x="5862762" y="3429000"/>
            <a:ext cx="21336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Marketplace.onion</a:t>
            </a:r>
            <a:endParaRPr lang="en-US" dirty="0"/>
          </a:p>
        </p:txBody>
      </p:sp>
      <p:sp>
        <p:nvSpPr>
          <p:cNvPr id="10" name="Rectangle 9"/>
          <p:cNvSpPr/>
          <p:nvPr/>
        </p:nvSpPr>
        <p:spPr>
          <a:xfrm>
            <a:off x="2057400" y="2038350"/>
            <a:ext cx="121920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Browser</a:t>
            </a:r>
            <a:endParaRPr lang="en-US" dirty="0"/>
          </a:p>
        </p:txBody>
      </p:sp>
      <p:cxnSp>
        <p:nvCxnSpPr>
          <p:cNvPr id="12" name="Elbow Connector 11"/>
          <p:cNvCxnSpPr>
            <a:endCxn id="9" idx="0"/>
          </p:cNvCxnSpPr>
          <p:nvPr/>
        </p:nvCxnSpPr>
        <p:spPr>
          <a:xfrm>
            <a:off x="2667000" y="1848016"/>
            <a:ext cx="4262562" cy="1580984"/>
          </a:xfrm>
          <a:prstGeom prst="bentConnector2">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10" idx="0"/>
          </p:cNvCxnSpPr>
          <p:nvPr/>
        </p:nvCxnSpPr>
        <p:spPr>
          <a:xfrm>
            <a:off x="2667000" y="1848016"/>
            <a:ext cx="0" cy="190334"/>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3"/>
            <a:endCxn id="9" idx="1"/>
          </p:cNvCxnSpPr>
          <p:nvPr/>
        </p:nvCxnSpPr>
        <p:spPr>
          <a:xfrm>
            <a:off x="4667250" y="3162300"/>
            <a:ext cx="1195512" cy="5334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9" idx="1"/>
          </p:cNvCxnSpPr>
          <p:nvPr/>
        </p:nvCxnSpPr>
        <p:spPr>
          <a:xfrm>
            <a:off x="4667250" y="3695700"/>
            <a:ext cx="1195512"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3"/>
            <a:endCxn id="9" idx="1"/>
          </p:cNvCxnSpPr>
          <p:nvPr/>
        </p:nvCxnSpPr>
        <p:spPr>
          <a:xfrm flipV="1">
            <a:off x="4667250" y="3695700"/>
            <a:ext cx="1195512" cy="7620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066800" y="3429000"/>
            <a:ext cx="13716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Scraper</a:t>
            </a:r>
            <a:endParaRPr lang="en-US" dirty="0"/>
          </a:p>
        </p:txBody>
      </p:sp>
      <p:cxnSp>
        <p:nvCxnSpPr>
          <p:cNvPr id="27" name="Straight Arrow Connector 26"/>
          <p:cNvCxnSpPr>
            <a:stCxn id="25" idx="2"/>
            <a:endCxn id="8" idx="1"/>
          </p:cNvCxnSpPr>
          <p:nvPr/>
        </p:nvCxnSpPr>
        <p:spPr>
          <a:xfrm>
            <a:off x="1752600" y="3962400"/>
            <a:ext cx="0" cy="9144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5" idx="3"/>
            <a:endCxn id="4" idx="1"/>
          </p:cNvCxnSpPr>
          <p:nvPr/>
        </p:nvCxnSpPr>
        <p:spPr>
          <a:xfrm flipV="1">
            <a:off x="2438400" y="3162300"/>
            <a:ext cx="1238250" cy="5334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5" idx="3"/>
            <a:endCxn id="6" idx="1"/>
          </p:cNvCxnSpPr>
          <p:nvPr/>
        </p:nvCxnSpPr>
        <p:spPr>
          <a:xfrm>
            <a:off x="2438400" y="3695700"/>
            <a:ext cx="1238250"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5" idx="3"/>
            <a:endCxn id="7" idx="1"/>
          </p:cNvCxnSpPr>
          <p:nvPr/>
        </p:nvCxnSpPr>
        <p:spPr>
          <a:xfrm>
            <a:off x="2438400" y="3695700"/>
            <a:ext cx="1238250" cy="76200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857500" y="5105400"/>
            <a:ext cx="16383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Parser</a:t>
            </a:r>
            <a:endParaRPr lang="en-US" dirty="0"/>
          </a:p>
        </p:txBody>
      </p:sp>
      <p:cxnSp>
        <p:nvCxnSpPr>
          <p:cNvPr id="37" name="Straight Arrow Connector 36"/>
          <p:cNvCxnSpPr>
            <a:stCxn id="8" idx="4"/>
            <a:endCxn id="35" idx="1"/>
          </p:cNvCxnSpPr>
          <p:nvPr/>
        </p:nvCxnSpPr>
        <p:spPr>
          <a:xfrm>
            <a:off x="2171700" y="5334000"/>
            <a:ext cx="685800"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38" name="Flowchart: Magnetic Disk 37"/>
          <p:cNvSpPr/>
          <p:nvPr/>
        </p:nvSpPr>
        <p:spPr>
          <a:xfrm>
            <a:off x="5105400" y="4876800"/>
            <a:ext cx="838200" cy="914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Parsed</a:t>
            </a:r>
          </a:p>
          <a:p>
            <a:pPr algn="ctr"/>
            <a:r>
              <a:rPr lang="en-US" dirty="0" smtClean="0"/>
              <a:t>DB</a:t>
            </a:r>
            <a:endParaRPr lang="en-US" dirty="0"/>
          </a:p>
        </p:txBody>
      </p:sp>
      <p:cxnSp>
        <p:nvCxnSpPr>
          <p:cNvPr id="40" name="Straight Arrow Connector 39"/>
          <p:cNvCxnSpPr>
            <a:stCxn id="35" idx="3"/>
            <a:endCxn id="38" idx="2"/>
          </p:cNvCxnSpPr>
          <p:nvPr/>
        </p:nvCxnSpPr>
        <p:spPr>
          <a:xfrm>
            <a:off x="4495800" y="5334000"/>
            <a:ext cx="609600"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6553200" y="5105400"/>
            <a:ext cx="16383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Analysis</a:t>
            </a:r>
            <a:endParaRPr lang="en-US" dirty="0"/>
          </a:p>
        </p:txBody>
      </p:sp>
      <p:cxnSp>
        <p:nvCxnSpPr>
          <p:cNvPr id="43" name="Straight Arrow Connector 42"/>
          <p:cNvCxnSpPr>
            <a:stCxn id="38" idx="4"/>
            <a:endCxn id="41" idx="1"/>
          </p:cNvCxnSpPr>
          <p:nvPr/>
        </p:nvCxnSpPr>
        <p:spPr>
          <a:xfrm>
            <a:off x="5943600" y="5334000"/>
            <a:ext cx="609600" cy="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256031" y="1478684"/>
            <a:ext cx="3084499" cy="369332"/>
          </a:xfrm>
          <a:prstGeom prst="rect">
            <a:avLst/>
          </a:prstGeom>
          <a:noFill/>
        </p:spPr>
        <p:txBody>
          <a:bodyPr wrap="none" rtlCol="0">
            <a:spAutoFit/>
          </a:bodyPr>
          <a:lstStyle/>
          <a:p>
            <a:r>
              <a:rPr lang="en-US" dirty="0" smtClean="0"/>
              <a:t>Manual Login / Solve CAPTCHA</a:t>
            </a:r>
            <a:endParaRPr lang="en-US" dirty="0"/>
          </a:p>
        </p:txBody>
      </p:sp>
      <p:sp>
        <p:nvSpPr>
          <p:cNvPr id="65" name="Flowchart: Multidocument 64"/>
          <p:cNvSpPr/>
          <p:nvPr/>
        </p:nvSpPr>
        <p:spPr>
          <a:xfrm>
            <a:off x="457200" y="1971675"/>
            <a:ext cx="1066800" cy="78105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Config</a:t>
            </a:r>
            <a:endParaRPr lang="en-US" dirty="0"/>
          </a:p>
        </p:txBody>
      </p:sp>
      <p:cxnSp>
        <p:nvCxnSpPr>
          <p:cNvPr id="67" name="Straight Arrow Connector 66"/>
          <p:cNvCxnSpPr>
            <a:stCxn id="65" idx="2"/>
            <a:endCxn id="25" idx="0"/>
          </p:cNvCxnSpPr>
          <p:nvPr/>
        </p:nvCxnSpPr>
        <p:spPr>
          <a:xfrm>
            <a:off x="916418" y="2723146"/>
            <a:ext cx="836182" cy="705854"/>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0" idx="2"/>
            <a:endCxn id="25" idx="0"/>
          </p:cNvCxnSpPr>
          <p:nvPr/>
        </p:nvCxnSpPr>
        <p:spPr>
          <a:xfrm flipH="1">
            <a:off x="1752600" y="2686050"/>
            <a:ext cx="914400" cy="74295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329694" y="2782668"/>
            <a:ext cx="1019831" cy="646331"/>
          </a:xfrm>
          <a:prstGeom prst="rect">
            <a:avLst/>
          </a:prstGeom>
          <a:noFill/>
        </p:spPr>
        <p:txBody>
          <a:bodyPr wrap="none" rtlCol="0">
            <a:spAutoFit/>
          </a:bodyPr>
          <a:lstStyle/>
          <a:p>
            <a:r>
              <a:rPr lang="en-US" dirty="0" smtClean="0"/>
              <a:t>Cookie / </a:t>
            </a:r>
          </a:p>
          <a:p>
            <a:r>
              <a:rPr lang="en-US" dirty="0" smtClean="0"/>
              <a:t>Session</a:t>
            </a:r>
            <a:endParaRPr lang="en-US" dirty="0"/>
          </a:p>
        </p:txBody>
      </p:sp>
      <p:sp>
        <p:nvSpPr>
          <p:cNvPr id="71" name="TextBox 70"/>
          <p:cNvSpPr txBox="1"/>
          <p:nvPr/>
        </p:nvSpPr>
        <p:spPr>
          <a:xfrm>
            <a:off x="100434" y="2891407"/>
            <a:ext cx="1265218" cy="369332"/>
          </a:xfrm>
          <a:prstGeom prst="rect">
            <a:avLst/>
          </a:prstGeom>
          <a:noFill/>
        </p:spPr>
        <p:txBody>
          <a:bodyPr wrap="none" rtlCol="0">
            <a:spAutoFit/>
          </a:bodyPr>
          <a:lstStyle/>
          <a:p>
            <a:r>
              <a:rPr lang="en-US" dirty="0" smtClean="0"/>
              <a:t>Site Layout </a:t>
            </a:r>
          </a:p>
        </p:txBody>
      </p:sp>
      <p:sp>
        <p:nvSpPr>
          <p:cNvPr id="72" name="TextBox 71"/>
          <p:cNvSpPr txBox="1"/>
          <p:nvPr/>
        </p:nvSpPr>
        <p:spPr>
          <a:xfrm>
            <a:off x="533400" y="4267200"/>
            <a:ext cx="1220206" cy="369332"/>
          </a:xfrm>
          <a:prstGeom prst="rect">
            <a:avLst/>
          </a:prstGeom>
          <a:noFill/>
        </p:spPr>
        <p:txBody>
          <a:bodyPr wrap="none" rtlCol="0">
            <a:spAutoFit/>
          </a:bodyPr>
          <a:lstStyle/>
          <a:p>
            <a:r>
              <a:rPr lang="en-US" dirty="0" smtClean="0"/>
              <a:t>HTML Only</a:t>
            </a:r>
            <a:endParaRPr lang="en-US" dirty="0"/>
          </a:p>
        </p:txBody>
      </p:sp>
      <p:sp>
        <p:nvSpPr>
          <p:cNvPr id="73" name="TextBox 72"/>
          <p:cNvSpPr txBox="1"/>
          <p:nvPr/>
        </p:nvSpPr>
        <p:spPr>
          <a:xfrm>
            <a:off x="1365652" y="5885571"/>
            <a:ext cx="766557" cy="369332"/>
          </a:xfrm>
          <a:prstGeom prst="rect">
            <a:avLst/>
          </a:prstGeom>
          <a:noFill/>
        </p:spPr>
        <p:txBody>
          <a:bodyPr wrap="none" rtlCol="0">
            <a:spAutoFit/>
          </a:bodyPr>
          <a:lstStyle/>
          <a:p>
            <a:r>
              <a:rPr lang="en-US" dirty="0" smtClean="0"/>
              <a:t>3.2 TB</a:t>
            </a:r>
            <a:endParaRPr lang="en-US" dirty="0"/>
          </a:p>
        </p:txBody>
      </p:sp>
      <p:sp>
        <p:nvSpPr>
          <p:cNvPr id="74" name="TextBox 73"/>
          <p:cNvSpPr txBox="1"/>
          <p:nvPr/>
        </p:nvSpPr>
        <p:spPr>
          <a:xfrm>
            <a:off x="5134264" y="5867773"/>
            <a:ext cx="742511" cy="369332"/>
          </a:xfrm>
          <a:prstGeom prst="rect">
            <a:avLst/>
          </a:prstGeom>
          <a:noFill/>
        </p:spPr>
        <p:txBody>
          <a:bodyPr wrap="none" rtlCol="0">
            <a:spAutoFit/>
          </a:bodyPr>
          <a:lstStyle/>
          <a:p>
            <a:r>
              <a:rPr lang="en-US" dirty="0" smtClean="0"/>
              <a:t>30 GB</a:t>
            </a:r>
            <a:endParaRPr lang="en-US" dirty="0"/>
          </a:p>
        </p:txBody>
      </p:sp>
      <p:sp>
        <p:nvSpPr>
          <p:cNvPr id="75" name="TextBox 74"/>
          <p:cNvSpPr txBox="1"/>
          <p:nvPr/>
        </p:nvSpPr>
        <p:spPr>
          <a:xfrm rot="5400000">
            <a:off x="4063252" y="3910852"/>
            <a:ext cx="343364" cy="369332"/>
          </a:xfrm>
          <a:prstGeom prst="rect">
            <a:avLst/>
          </a:prstGeom>
          <a:noFill/>
        </p:spPr>
        <p:txBody>
          <a:bodyPr wrap="none" rtlCol="0">
            <a:spAutoFit/>
          </a:bodyPr>
          <a:lstStyle/>
          <a:p>
            <a:r>
              <a:rPr lang="en-US" dirty="0" smtClean="0"/>
              <a:t>…</a:t>
            </a:r>
            <a:endParaRPr lang="en-US" dirty="0"/>
          </a:p>
        </p:txBody>
      </p:sp>
      <p:sp>
        <p:nvSpPr>
          <p:cNvPr id="76" name="Rectangle 75"/>
          <p:cNvSpPr/>
          <p:nvPr/>
        </p:nvSpPr>
        <p:spPr>
          <a:xfrm>
            <a:off x="61973" y="1478684"/>
            <a:ext cx="8345922" cy="329189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80751" y="4739410"/>
            <a:ext cx="2276749" cy="164638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828651" y="4770580"/>
            <a:ext cx="3724549" cy="164638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905A89D-1F61-430D-84EF-2429D1BF7B95}" type="slidenum">
              <a:rPr lang="en-US" smtClean="0"/>
              <a:t>30</a:t>
            </a:fld>
            <a:endParaRPr lang="en-US"/>
          </a:p>
        </p:txBody>
      </p:sp>
    </p:spTree>
    <p:extLst>
      <p:ext uri="{BB962C8B-B14F-4D97-AF65-F5344CB8AC3E}">
        <p14:creationId xmlns:p14="http://schemas.microsoft.com/office/powerpoint/2010/main" val="393498100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a:t>
            </a:r>
            <a:r>
              <a:rPr lang="en-US" dirty="0" smtClean="0"/>
              <a:t>Completeness</a:t>
            </a:r>
            <a:endParaRPr lang="en-US" dirty="0"/>
          </a:p>
        </p:txBody>
      </p:sp>
      <p:sp>
        <p:nvSpPr>
          <p:cNvPr id="3" name="Content Placeholder 2"/>
          <p:cNvSpPr>
            <a:spLocks noGrp="1"/>
          </p:cNvSpPr>
          <p:nvPr>
            <p:ph idx="1"/>
          </p:nvPr>
        </p:nvSpPr>
        <p:spPr/>
        <p:txBody>
          <a:bodyPr>
            <a:normAutofit/>
          </a:bodyPr>
          <a:lstStyle/>
          <a:p>
            <a:r>
              <a:rPr lang="en-US" b="1" dirty="0" smtClean="0"/>
              <a:t>How complete is the data?</a:t>
            </a:r>
          </a:p>
          <a:p>
            <a:pPr lvl="1"/>
            <a:r>
              <a:rPr lang="en-US" dirty="0" smtClean="0"/>
              <a:t>Unreliable dynamic marketplaces that take days to scrape</a:t>
            </a:r>
          </a:p>
          <a:p>
            <a:pPr lvl="1"/>
            <a:r>
              <a:rPr lang="en-US" dirty="0" smtClean="0"/>
              <a:t>Empirical observations -  lower bound</a:t>
            </a:r>
          </a:p>
          <a:p>
            <a:pPr marL="0" indent="0">
              <a:buNone/>
            </a:pPr>
            <a:endParaRPr lang="en-US" dirty="0"/>
          </a:p>
          <a:p>
            <a:r>
              <a:rPr lang="en-US" b="1" dirty="0" smtClean="0"/>
              <a:t>Idea:</a:t>
            </a:r>
            <a:r>
              <a:rPr lang="en-US" dirty="0" smtClean="0"/>
              <a:t> </a:t>
            </a:r>
            <a:r>
              <a:rPr lang="en-US" sz="3100" dirty="0" smtClean="0"/>
              <a:t>Estimate population via mark and recapture</a:t>
            </a:r>
          </a:p>
          <a:p>
            <a:pPr lvl="1"/>
            <a:r>
              <a:rPr lang="en-US" dirty="0" smtClean="0"/>
              <a:t>Schnabel Estimator allows multiple recapture</a:t>
            </a:r>
            <a:endParaRPr lang="en-US" dirty="0"/>
          </a:p>
        </p:txBody>
      </p:sp>
      <p:sp>
        <p:nvSpPr>
          <p:cNvPr id="4" name="Slide Number Placeholder 3"/>
          <p:cNvSpPr>
            <a:spLocks noGrp="1"/>
          </p:cNvSpPr>
          <p:nvPr>
            <p:ph type="sldNum" sz="quarter" idx="12"/>
          </p:nvPr>
        </p:nvSpPr>
        <p:spPr/>
        <p:txBody>
          <a:bodyPr/>
          <a:lstStyle/>
          <a:p>
            <a:fld id="{D905A89D-1F61-430D-84EF-2429D1BF7B95}" type="slidenum">
              <a:rPr lang="en-US" smtClean="0"/>
              <a:t>31</a:t>
            </a:fld>
            <a:endParaRPr lang="en-US"/>
          </a:p>
        </p:txBody>
      </p:sp>
    </p:spTree>
    <p:extLst>
      <p:ext uri="{BB962C8B-B14F-4D97-AF65-F5344CB8AC3E}">
        <p14:creationId xmlns:p14="http://schemas.microsoft.com/office/powerpoint/2010/main" val="124347503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 and Recapture</a:t>
            </a:r>
            <a:endParaRPr lang="en-US" dirty="0"/>
          </a:p>
        </p:txBody>
      </p:sp>
      <p:sp>
        <p:nvSpPr>
          <p:cNvPr id="166" name="Oval 165"/>
          <p:cNvSpPr/>
          <p:nvPr/>
        </p:nvSpPr>
        <p:spPr>
          <a:xfrm>
            <a:off x="1447800" y="250466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1447800" y="3592664"/>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a:off x="1447800" y="4659464"/>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1447800" y="5715000"/>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p:cNvSpPr/>
          <p:nvPr/>
        </p:nvSpPr>
        <p:spPr>
          <a:xfrm>
            <a:off x="2514600" y="250466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p:cNvSpPr/>
          <p:nvPr/>
        </p:nvSpPr>
        <p:spPr>
          <a:xfrm>
            <a:off x="2514600" y="3592664"/>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2514600" y="4659464"/>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2514600" y="5715000"/>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p:cNvSpPr/>
          <p:nvPr/>
        </p:nvSpPr>
        <p:spPr>
          <a:xfrm>
            <a:off x="3581400" y="2503998"/>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a:off x="3581400" y="359200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p:cNvSpPr/>
          <p:nvPr/>
        </p:nvSpPr>
        <p:spPr>
          <a:xfrm>
            <a:off x="3581400" y="465880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p:cNvSpPr/>
          <p:nvPr/>
        </p:nvSpPr>
        <p:spPr>
          <a:xfrm>
            <a:off x="3581400" y="5714337"/>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p:cNvSpPr/>
          <p:nvPr/>
        </p:nvSpPr>
        <p:spPr>
          <a:xfrm>
            <a:off x="4648200" y="2503998"/>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a:off x="4648200" y="359200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4648200" y="465880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a:off x="4648200" y="5714337"/>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5715000" y="250466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5715000" y="3592664"/>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5715000" y="4659464"/>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5715000" y="5715000"/>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a:off x="6781800" y="250466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6781800" y="3592664"/>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6781800" y="4659464"/>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6781800" y="5715000"/>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TextBox 205"/>
          <p:cNvSpPr txBox="1"/>
          <p:nvPr/>
        </p:nvSpPr>
        <p:spPr>
          <a:xfrm>
            <a:off x="1447800" y="1600200"/>
            <a:ext cx="3531351" cy="584775"/>
          </a:xfrm>
          <a:prstGeom prst="rect">
            <a:avLst/>
          </a:prstGeom>
          <a:noFill/>
        </p:spPr>
        <p:txBody>
          <a:bodyPr wrap="none" rtlCol="0">
            <a:spAutoFit/>
          </a:bodyPr>
          <a:lstStyle/>
          <a:p>
            <a:r>
              <a:rPr lang="en-US" sz="3200" dirty="0" smtClean="0"/>
              <a:t>Population Size = 24</a:t>
            </a:r>
            <a:endParaRPr lang="en-US" sz="3200" dirty="0"/>
          </a:p>
        </p:txBody>
      </p:sp>
      <p:sp>
        <p:nvSpPr>
          <p:cNvPr id="3" name="Slide Number Placeholder 2"/>
          <p:cNvSpPr>
            <a:spLocks noGrp="1"/>
          </p:cNvSpPr>
          <p:nvPr>
            <p:ph type="sldNum" sz="quarter" idx="12"/>
          </p:nvPr>
        </p:nvSpPr>
        <p:spPr/>
        <p:txBody>
          <a:bodyPr/>
          <a:lstStyle/>
          <a:p>
            <a:fld id="{D905A89D-1F61-430D-84EF-2429D1BF7B95}" type="slidenum">
              <a:rPr lang="en-US" smtClean="0"/>
              <a:t>32</a:t>
            </a:fld>
            <a:endParaRPr lang="en-US"/>
          </a:p>
        </p:txBody>
      </p:sp>
    </p:spTree>
    <p:extLst>
      <p:ext uri="{BB962C8B-B14F-4D97-AF65-F5344CB8AC3E}">
        <p14:creationId xmlns:p14="http://schemas.microsoft.com/office/powerpoint/2010/main" val="103286173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 and Recapture</a:t>
            </a:r>
            <a:endParaRPr lang="en-US" dirty="0"/>
          </a:p>
        </p:txBody>
      </p:sp>
      <p:sp>
        <p:nvSpPr>
          <p:cNvPr id="166" name="Oval 165"/>
          <p:cNvSpPr/>
          <p:nvPr/>
        </p:nvSpPr>
        <p:spPr>
          <a:xfrm>
            <a:off x="1447800" y="2504661"/>
            <a:ext cx="762000" cy="762000"/>
          </a:xfrm>
          <a:prstGeom prst="ellipse">
            <a:avLst/>
          </a:prstGeom>
          <a:solidFill>
            <a:schemeClr val="accent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1447800" y="3592664"/>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a:off x="1447800" y="4659464"/>
            <a:ext cx="762000" cy="762000"/>
          </a:xfrm>
          <a:prstGeom prst="ellipse">
            <a:avLst/>
          </a:prstGeom>
          <a:solidFill>
            <a:schemeClr val="accent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1447800" y="5715000"/>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p:cNvSpPr/>
          <p:nvPr/>
        </p:nvSpPr>
        <p:spPr>
          <a:xfrm>
            <a:off x="2514600" y="250466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p:cNvSpPr/>
          <p:nvPr/>
        </p:nvSpPr>
        <p:spPr>
          <a:xfrm>
            <a:off x="2514600" y="3592664"/>
            <a:ext cx="762000" cy="762000"/>
          </a:xfrm>
          <a:prstGeom prst="ellipse">
            <a:avLst/>
          </a:prstGeom>
          <a:solidFill>
            <a:schemeClr val="accent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2514600" y="4659464"/>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2514600" y="5715000"/>
            <a:ext cx="762000" cy="762000"/>
          </a:xfrm>
          <a:prstGeom prst="ellipse">
            <a:avLst/>
          </a:prstGeom>
          <a:solidFill>
            <a:schemeClr val="accent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p:cNvSpPr/>
          <p:nvPr/>
        </p:nvSpPr>
        <p:spPr>
          <a:xfrm>
            <a:off x="3581400" y="2503998"/>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a:off x="3581400" y="3592001"/>
            <a:ext cx="762000" cy="762000"/>
          </a:xfrm>
          <a:prstGeom prst="ellipse">
            <a:avLst/>
          </a:prstGeom>
          <a:solidFill>
            <a:schemeClr val="accent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p:cNvSpPr/>
          <p:nvPr/>
        </p:nvSpPr>
        <p:spPr>
          <a:xfrm>
            <a:off x="3581400" y="465880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p:cNvSpPr/>
          <p:nvPr/>
        </p:nvSpPr>
        <p:spPr>
          <a:xfrm>
            <a:off x="3581400" y="5714337"/>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p:cNvSpPr/>
          <p:nvPr/>
        </p:nvSpPr>
        <p:spPr>
          <a:xfrm>
            <a:off x="4648200" y="2503998"/>
            <a:ext cx="762000" cy="762000"/>
          </a:xfrm>
          <a:prstGeom prst="ellipse">
            <a:avLst/>
          </a:prstGeom>
          <a:solidFill>
            <a:schemeClr val="accent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a:off x="4648200" y="359200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4648200" y="4658801"/>
            <a:ext cx="762000" cy="762000"/>
          </a:xfrm>
          <a:prstGeom prst="ellipse">
            <a:avLst/>
          </a:prstGeom>
          <a:solidFill>
            <a:schemeClr val="accent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a:off x="4648200" y="5714337"/>
            <a:ext cx="762000" cy="762000"/>
          </a:xfrm>
          <a:prstGeom prst="ellipse">
            <a:avLst/>
          </a:prstGeom>
          <a:solidFill>
            <a:schemeClr val="accent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5715000" y="250466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5715000" y="3592664"/>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5715000" y="4659464"/>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5715000" y="5715000"/>
            <a:ext cx="762000" cy="762000"/>
          </a:xfrm>
          <a:prstGeom prst="ellipse">
            <a:avLst/>
          </a:prstGeom>
          <a:solidFill>
            <a:schemeClr val="accent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a:off x="6781800" y="250466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6781800" y="3592664"/>
            <a:ext cx="762000" cy="762000"/>
          </a:xfrm>
          <a:prstGeom prst="ellipse">
            <a:avLst/>
          </a:prstGeom>
          <a:solidFill>
            <a:schemeClr val="accent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6781800" y="4659464"/>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6781800" y="5715000"/>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447800" y="1600200"/>
            <a:ext cx="2955040" cy="584775"/>
          </a:xfrm>
          <a:prstGeom prst="rect">
            <a:avLst/>
          </a:prstGeom>
          <a:noFill/>
        </p:spPr>
        <p:txBody>
          <a:bodyPr wrap="none" rtlCol="0">
            <a:spAutoFit/>
          </a:bodyPr>
          <a:lstStyle/>
          <a:p>
            <a:r>
              <a:rPr lang="en-US" sz="3200" dirty="0" smtClean="0"/>
              <a:t>Sample Size = 10</a:t>
            </a:r>
            <a:endParaRPr lang="en-US" sz="3200" dirty="0"/>
          </a:p>
        </p:txBody>
      </p:sp>
      <p:sp>
        <p:nvSpPr>
          <p:cNvPr id="4" name="Slide Number Placeholder 3"/>
          <p:cNvSpPr>
            <a:spLocks noGrp="1"/>
          </p:cNvSpPr>
          <p:nvPr>
            <p:ph type="sldNum" sz="quarter" idx="12"/>
          </p:nvPr>
        </p:nvSpPr>
        <p:spPr/>
        <p:txBody>
          <a:bodyPr/>
          <a:lstStyle/>
          <a:p>
            <a:fld id="{D905A89D-1F61-430D-84EF-2429D1BF7B95}" type="slidenum">
              <a:rPr lang="en-US" smtClean="0"/>
              <a:t>33</a:t>
            </a:fld>
            <a:endParaRPr lang="en-US"/>
          </a:p>
        </p:txBody>
      </p:sp>
    </p:spTree>
    <p:extLst>
      <p:ext uri="{BB962C8B-B14F-4D97-AF65-F5344CB8AC3E}">
        <p14:creationId xmlns:p14="http://schemas.microsoft.com/office/powerpoint/2010/main" val="251214743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 and Recapture</a:t>
            </a:r>
            <a:endParaRPr lang="en-US" dirty="0"/>
          </a:p>
        </p:txBody>
      </p:sp>
      <p:sp>
        <p:nvSpPr>
          <p:cNvPr id="166" name="Oval 165"/>
          <p:cNvSpPr/>
          <p:nvPr/>
        </p:nvSpPr>
        <p:spPr>
          <a:xfrm>
            <a:off x="1447800" y="250466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1447800" y="3592664"/>
            <a:ext cx="762000" cy="762000"/>
          </a:xfrm>
          <a:prstGeom prst="ellipse">
            <a:avLst/>
          </a:prstGeom>
          <a:solidFill>
            <a:schemeClr val="accent2"/>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a:off x="1447800" y="4659464"/>
            <a:ext cx="762000" cy="762000"/>
          </a:xfrm>
          <a:prstGeom prst="ellipse">
            <a:avLst/>
          </a:prstGeom>
          <a:solidFill>
            <a:schemeClr val="accent2"/>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1447800" y="5715000"/>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p:cNvSpPr/>
          <p:nvPr/>
        </p:nvSpPr>
        <p:spPr>
          <a:xfrm>
            <a:off x="2514600" y="2504661"/>
            <a:ext cx="762000" cy="762000"/>
          </a:xfrm>
          <a:prstGeom prst="ellipse">
            <a:avLst/>
          </a:prstGeom>
          <a:solidFill>
            <a:schemeClr val="accent2"/>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p:cNvSpPr/>
          <p:nvPr/>
        </p:nvSpPr>
        <p:spPr>
          <a:xfrm>
            <a:off x="2514600" y="3592664"/>
            <a:ext cx="762000" cy="762000"/>
          </a:xfrm>
          <a:prstGeom prst="ellipse">
            <a:avLst/>
          </a:prstGeom>
          <a:solidFill>
            <a:schemeClr val="accent2"/>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2514600" y="4659464"/>
            <a:ext cx="762000" cy="762000"/>
          </a:xfrm>
          <a:prstGeom prst="ellipse">
            <a:avLst/>
          </a:prstGeom>
          <a:solidFill>
            <a:schemeClr val="accent2"/>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2514600" y="5715000"/>
            <a:ext cx="762000" cy="762000"/>
          </a:xfrm>
          <a:prstGeom prst="ellipse">
            <a:avLst/>
          </a:prstGeom>
          <a:solidFill>
            <a:schemeClr val="accent2"/>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p:cNvSpPr/>
          <p:nvPr/>
        </p:nvSpPr>
        <p:spPr>
          <a:xfrm>
            <a:off x="3581400" y="2503998"/>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a:off x="3581400" y="359200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p:cNvSpPr/>
          <p:nvPr/>
        </p:nvSpPr>
        <p:spPr>
          <a:xfrm>
            <a:off x="3581400" y="465880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p:cNvSpPr/>
          <p:nvPr/>
        </p:nvSpPr>
        <p:spPr>
          <a:xfrm>
            <a:off x="3581400" y="5714337"/>
            <a:ext cx="762000" cy="762000"/>
          </a:xfrm>
          <a:prstGeom prst="ellipse">
            <a:avLst/>
          </a:prstGeom>
          <a:solidFill>
            <a:schemeClr val="accent2"/>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p:cNvSpPr/>
          <p:nvPr/>
        </p:nvSpPr>
        <p:spPr>
          <a:xfrm>
            <a:off x="4648200" y="2503998"/>
            <a:ext cx="762000" cy="762000"/>
          </a:xfrm>
          <a:prstGeom prst="ellipse">
            <a:avLst/>
          </a:prstGeom>
          <a:solidFill>
            <a:schemeClr val="accent2"/>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a:off x="4648200" y="3592001"/>
            <a:ext cx="762000" cy="762000"/>
          </a:xfrm>
          <a:prstGeom prst="ellipse">
            <a:avLst/>
          </a:prstGeom>
          <a:solidFill>
            <a:schemeClr val="accent2"/>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4648200" y="4658801"/>
            <a:ext cx="762000" cy="762000"/>
          </a:xfrm>
          <a:prstGeom prst="ellipse">
            <a:avLst/>
          </a:prstGeom>
          <a:solidFill>
            <a:schemeClr val="accent2"/>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a:off x="4648200" y="5714337"/>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5715000" y="2504661"/>
            <a:ext cx="762000" cy="762000"/>
          </a:xfrm>
          <a:prstGeom prst="ellipse">
            <a:avLst/>
          </a:prstGeom>
          <a:solidFill>
            <a:schemeClr val="accent2"/>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5715000" y="3592664"/>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5715000" y="4659464"/>
            <a:ext cx="762000" cy="762000"/>
          </a:xfrm>
          <a:prstGeom prst="ellipse">
            <a:avLst/>
          </a:prstGeom>
          <a:solidFill>
            <a:schemeClr val="accent2"/>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5715000" y="5715000"/>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a:off x="6781800" y="250466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6781800" y="3592664"/>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6781800" y="4659464"/>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6781800" y="5715000"/>
            <a:ext cx="762000" cy="762000"/>
          </a:xfrm>
          <a:prstGeom prst="ellipse">
            <a:avLst/>
          </a:prstGeom>
          <a:solidFill>
            <a:schemeClr val="accent2"/>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447800" y="1600200"/>
            <a:ext cx="2955040" cy="584775"/>
          </a:xfrm>
          <a:prstGeom prst="rect">
            <a:avLst/>
          </a:prstGeom>
          <a:noFill/>
        </p:spPr>
        <p:txBody>
          <a:bodyPr wrap="none" rtlCol="0">
            <a:spAutoFit/>
          </a:bodyPr>
          <a:lstStyle/>
          <a:p>
            <a:r>
              <a:rPr lang="en-US" sz="3200" dirty="0" smtClean="0"/>
              <a:t>Sample Size = 13</a:t>
            </a:r>
            <a:endParaRPr lang="en-US" sz="3200" dirty="0"/>
          </a:p>
        </p:txBody>
      </p:sp>
      <p:sp>
        <p:nvSpPr>
          <p:cNvPr id="3" name="Slide Number Placeholder 2"/>
          <p:cNvSpPr>
            <a:spLocks noGrp="1"/>
          </p:cNvSpPr>
          <p:nvPr>
            <p:ph type="sldNum" sz="quarter" idx="12"/>
          </p:nvPr>
        </p:nvSpPr>
        <p:spPr/>
        <p:txBody>
          <a:bodyPr/>
          <a:lstStyle/>
          <a:p>
            <a:fld id="{D905A89D-1F61-430D-84EF-2429D1BF7B95}" type="slidenum">
              <a:rPr lang="en-US" smtClean="0"/>
              <a:t>34</a:t>
            </a:fld>
            <a:endParaRPr lang="en-US"/>
          </a:p>
        </p:txBody>
      </p:sp>
    </p:spTree>
    <p:extLst>
      <p:ext uri="{BB962C8B-B14F-4D97-AF65-F5344CB8AC3E}">
        <p14:creationId xmlns:p14="http://schemas.microsoft.com/office/powerpoint/2010/main" val="136629576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 and Recapture</a:t>
            </a:r>
            <a:endParaRPr lang="en-US" dirty="0"/>
          </a:p>
        </p:txBody>
      </p:sp>
      <p:sp>
        <p:nvSpPr>
          <p:cNvPr id="166" name="Oval 165"/>
          <p:cNvSpPr/>
          <p:nvPr/>
        </p:nvSpPr>
        <p:spPr>
          <a:xfrm>
            <a:off x="1447800" y="250466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p:cNvSpPr/>
          <p:nvPr/>
        </p:nvSpPr>
        <p:spPr>
          <a:xfrm>
            <a:off x="1447800" y="3592664"/>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a:off x="1447800" y="4659464"/>
            <a:ext cx="762000" cy="762000"/>
          </a:xfrm>
          <a:prstGeom prst="ellipse">
            <a:avLst/>
          </a:prstGeom>
          <a:solidFill>
            <a:schemeClr val="accent3"/>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1447800" y="5715000"/>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p:cNvSpPr/>
          <p:nvPr/>
        </p:nvSpPr>
        <p:spPr>
          <a:xfrm>
            <a:off x="2514600" y="250466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p:cNvSpPr/>
          <p:nvPr/>
        </p:nvSpPr>
        <p:spPr>
          <a:xfrm>
            <a:off x="2514600" y="3592664"/>
            <a:ext cx="762000" cy="762000"/>
          </a:xfrm>
          <a:prstGeom prst="ellipse">
            <a:avLst/>
          </a:prstGeom>
          <a:solidFill>
            <a:schemeClr val="accent3"/>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2514600" y="4659464"/>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2514600" y="5715000"/>
            <a:ext cx="762000" cy="762000"/>
          </a:xfrm>
          <a:prstGeom prst="ellipse">
            <a:avLst/>
          </a:prstGeom>
          <a:solidFill>
            <a:schemeClr val="accent3"/>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p:cNvSpPr/>
          <p:nvPr/>
        </p:nvSpPr>
        <p:spPr>
          <a:xfrm>
            <a:off x="3581400" y="2503998"/>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Oval 190"/>
          <p:cNvSpPr/>
          <p:nvPr/>
        </p:nvSpPr>
        <p:spPr>
          <a:xfrm>
            <a:off x="3581400" y="359200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Oval 191"/>
          <p:cNvSpPr/>
          <p:nvPr/>
        </p:nvSpPr>
        <p:spPr>
          <a:xfrm>
            <a:off x="3581400" y="465880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p:cNvSpPr/>
          <p:nvPr/>
        </p:nvSpPr>
        <p:spPr>
          <a:xfrm>
            <a:off x="3581400" y="5714337"/>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p:cNvSpPr/>
          <p:nvPr/>
        </p:nvSpPr>
        <p:spPr>
          <a:xfrm>
            <a:off x="4648200" y="2503998"/>
            <a:ext cx="762000" cy="762000"/>
          </a:xfrm>
          <a:prstGeom prst="ellipse">
            <a:avLst/>
          </a:prstGeom>
          <a:solidFill>
            <a:schemeClr val="accent3"/>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a:off x="4648200" y="359200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4648200" y="4658801"/>
            <a:ext cx="762000" cy="762000"/>
          </a:xfrm>
          <a:prstGeom prst="ellipse">
            <a:avLst/>
          </a:prstGeom>
          <a:solidFill>
            <a:schemeClr val="accent3"/>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a:off x="4648200" y="5714337"/>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5715000" y="250466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5715000" y="3592664"/>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5715000" y="4659464"/>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5715000" y="5715000"/>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p:cNvSpPr/>
          <p:nvPr/>
        </p:nvSpPr>
        <p:spPr>
          <a:xfrm>
            <a:off x="6781800" y="2504661"/>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p:cNvSpPr/>
          <p:nvPr/>
        </p:nvSpPr>
        <p:spPr>
          <a:xfrm>
            <a:off x="6781800" y="3592664"/>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6781800" y="4659464"/>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6781800" y="5715000"/>
            <a:ext cx="762000" cy="762000"/>
          </a:xfrm>
          <a:prstGeom prst="ellips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1447800" y="1600200"/>
            <a:ext cx="6442789" cy="584775"/>
          </a:xfrm>
          <a:prstGeom prst="rect">
            <a:avLst/>
          </a:prstGeom>
          <a:noFill/>
        </p:spPr>
        <p:txBody>
          <a:bodyPr wrap="none" rtlCol="0">
            <a:spAutoFit/>
          </a:bodyPr>
          <a:lstStyle/>
          <a:p>
            <a:r>
              <a:rPr lang="en-US" sz="3200" dirty="0" smtClean="0"/>
              <a:t>Overlap = 5, Population Estimate = 26</a:t>
            </a:r>
            <a:endParaRPr lang="en-US" sz="3200" dirty="0"/>
          </a:p>
        </p:txBody>
      </p:sp>
      <p:sp>
        <p:nvSpPr>
          <p:cNvPr id="3" name="Slide Number Placeholder 2"/>
          <p:cNvSpPr>
            <a:spLocks noGrp="1"/>
          </p:cNvSpPr>
          <p:nvPr>
            <p:ph type="sldNum" sz="quarter" idx="12"/>
          </p:nvPr>
        </p:nvSpPr>
        <p:spPr/>
        <p:txBody>
          <a:bodyPr/>
          <a:lstStyle/>
          <a:p>
            <a:fld id="{D905A89D-1F61-430D-84EF-2429D1BF7B95}" type="slidenum">
              <a:rPr lang="en-US" smtClean="0"/>
              <a:t>35</a:t>
            </a:fld>
            <a:endParaRPr lang="en-US"/>
          </a:p>
        </p:txBody>
      </p:sp>
    </p:spTree>
    <p:extLst>
      <p:ext uri="{BB962C8B-B14F-4D97-AF65-F5344CB8AC3E}">
        <p14:creationId xmlns:p14="http://schemas.microsoft.com/office/powerpoint/2010/main" val="246512947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Completeness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C:\Users\Kyle\Documents\School\CMU\Papers\USENIX 2015\Figures\cover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52600"/>
            <a:ext cx="8724242" cy="46482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905A89D-1F61-430D-84EF-2429D1BF7B95}" type="slidenum">
              <a:rPr lang="en-US" smtClean="0"/>
              <a:t>36</a:t>
            </a:fld>
            <a:endParaRPr lang="en-US"/>
          </a:p>
        </p:txBody>
      </p:sp>
    </p:spTree>
    <p:extLst>
      <p:ext uri="{BB962C8B-B14F-4D97-AF65-F5344CB8AC3E}">
        <p14:creationId xmlns:p14="http://schemas.microsoft.com/office/powerpoint/2010/main" val="252471752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3" name="Content Placeholder 2"/>
          <p:cNvSpPr>
            <a:spLocks noGrp="1"/>
          </p:cNvSpPr>
          <p:nvPr>
            <p:ph idx="1"/>
          </p:nvPr>
        </p:nvSpPr>
        <p:spPr/>
        <p:txBody>
          <a:bodyPr/>
          <a:lstStyle/>
          <a:p>
            <a:r>
              <a:rPr lang="en-US" b="1" dirty="0" smtClean="0"/>
              <a:t>Assumption:</a:t>
            </a:r>
            <a:r>
              <a:rPr lang="en-US" dirty="0" smtClean="0"/>
              <a:t> Each feedback corresponds to precisely one transaction</a:t>
            </a:r>
          </a:p>
          <a:p>
            <a:pPr lvl="1"/>
            <a:r>
              <a:rPr lang="en-US" dirty="0" smtClean="0"/>
              <a:t>Anonymity requires strictly enforced feedback system to establish reputation</a:t>
            </a:r>
          </a:p>
          <a:p>
            <a:pPr lvl="1"/>
            <a:r>
              <a:rPr lang="en-US" dirty="0" smtClean="0"/>
              <a:t>Possible on many marketplaces to purchase several quantities of item and leave 1 feedback, conservative estimate</a:t>
            </a:r>
            <a:endParaRPr lang="en-US" dirty="0"/>
          </a:p>
        </p:txBody>
      </p:sp>
      <p:sp>
        <p:nvSpPr>
          <p:cNvPr id="4" name="Slide Number Placeholder 3"/>
          <p:cNvSpPr>
            <a:spLocks noGrp="1"/>
          </p:cNvSpPr>
          <p:nvPr>
            <p:ph type="sldNum" sz="quarter" idx="12"/>
          </p:nvPr>
        </p:nvSpPr>
        <p:spPr/>
        <p:txBody>
          <a:bodyPr/>
          <a:lstStyle/>
          <a:p>
            <a:fld id="{D905A89D-1F61-430D-84EF-2429D1BF7B95}" type="slidenum">
              <a:rPr lang="en-US" smtClean="0"/>
              <a:t>37</a:t>
            </a:fld>
            <a:endParaRPr lang="en-US"/>
          </a:p>
        </p:txBody>
      </p:sp>
    </p:spTree>
    <p:extLst>
      <p:ext uri="{BB962C8B-B14F-4D97-AF65-F5344CB8AC3E}">
        <p14:creationId xmlns:p14="http://schemas.microsoft.com/office/powerpoint/2010/main" val="67544655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 Transaction Proxies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1" dirty="0" smtClean="0"/>
                  <a:t>Counting # Item Listings</a:t>
                </a:r>
                <a:endParaRPr lang="en-US" b="1" dirty="0"/>
              </a:p>
              <a:p>
                <a:pPr lvl="1"/>
                <a:r>
                  <a:rPr lang="en-US" dirty="0" smtClean="0"/>
                  <a:t>Very efficient and convenient</a:t>
                </a:r>
              </a:p>
              <a:p>
                <a:pPr lvl="1"/>
                <a:r>
                  <a:rPr lang="en-US" dirty="0" smtClean="0"/>
                  <a:t>Assumes that there exists some stable ratio between transaction volume and # listings</a:t>
                </a:r>
              </a:p>
              <a:p>
                <a:pPr lvl="1"/>
                <a:endParaRPr lang="en-US" dirty="0" smtClean="0"/>
              </a:p>
              <a:p>
                <a:pPr lvl="1"/>
                <a:r>
                  <a:rPr lang="en-US" dirty="0" smtClean="0"/>
                  <a:t>Daily </a:t>
                </a:r>
                <a14:m>
                  <m:oMath xmlns="" xmlns:m="http://schemas.openxmlformats.org/officeDocument/2006/math">
                    <m:f>
                      <m:fPr>
                        <m:ctrlPr>
                          <a:rPr lang="en-US" b="0" i="1" smtClean="0">
                            <a:latin typeface="Cambria Math"/>
                          </a:rPr>
                        </m:ctrlPr>
                      </m:fPr>
                      <m:num>
                        <m:r>
                          <a:rPr lang="en-US" b="0" i="1" smtClean="0">
                            <a:latin typeface="Cambria Math"/>
                          </a:rPr>
                          <m:t>𝑣𝑜𝑙𝑢𝑚𝑒</m:t>
                        </m:r>
                      </m:num>
                      <m:den>
                        <m:r>
                          <a:rPr lang="en-US" b="0" i="1" smtClean="0">
                            <a:latin typeface="Cambria Math"/>
                          </a:rPr>
                          <m:t># </m:t>
                        </m:r>
                        <m:r>
                          <a:rPr lang="en-US" b="0" i="1" smtClean="0">
                            <a:latin typeface="Cambria Math"/>
                          </a:rPr>
                          <m:t>𝐿𝑖𝑠𝑡𝑖𝑛𝑔𝑠</m:t>
                        </m:r>
                      </m:den>
                    </m:f>
                    <m:r>
                      <a:rPr lang="en-US" b="0" i="1" smtClean="0">
                        <a:latin typeface="Cambria Math"/>
                      </a:rPr>
                      <m:t> </m:t>
                    </m:r>
                  </m:oMath>
                </a14:m>
                <a:r>
                  <a:rPr lang="en-US" dirty="0" smtClean="0"/>
                  <a:t>for The Evolution Marketplace in July 2014 and September 2014 differ by factor of 4</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14" t="-1752" r="-5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905A89D-1F61-430D-84EF-2429D1BF7B95}" type="slidenum">
              <a:rPr lang="en-US" smtClean="0"/>
              <a:t>38</a:t>
            </a:fld>
            <a:endParaRPr lang="en-US"/>
          </a:p>
        </p:txBody>
      </p:sp>
    </p:spTree>
    <p:extLst>
      <p:ext uri="{BB962C8B-B14F-4D97-AF65-F5344CB8AC3E}">
        <p14:creationId xmlns:p14="http://schemas.microsoft.com/office/powerpoint/2010/main" val="170094978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Uniqueness</a:t>
            </a:r>
            <a:endParaRPr lang="en-US" dirty="0"/>
          </a:p>
        </p:txBody>
      </p:sp>
      <p:sp>
        <p:nvSpPr>
          <p:cNvPr id="3" name="Content Placeholder 2"/>
          <p:cNvSpPr>
            <a:spLocks noGrp="1"/>
          </p:cNvSpPr>
          <p:nvPr>
            <p:ph idx="1"/>
          </p:nvPr>
        </p:nvSpPr>
        <p:spPr/>
        <p:txBody>
          <a:bodyPr>
            <a:normAutofit lnSpcReduction="10000"/>
          </a:bodyPr>
          <a:lstStyle/>
          <a:p>
            <a:r>
              <a:rPr lang="en-US" b="1" dirty="0" smtClean="0"/>
              <a:t>Problem:</a:t>
            </a:r>
          </a:p>
          <a:p>
            <a:pPr lvl="1"/>
            <a:r>
              <a:rPr lang="en-US" dirty="0" smtClean="0"/>
              <a:t>100s of observations of same feedback</a:t>
            </a:r>
          </a:p>
          <a:p>
            <a:pPr lvl="1"/>
            <a:r>
              <a:rPr lang="en-US" dirty="0" smtClean="0"/>
              <a:t>Double counting leads to over-estimations</a:t>
            </a:r>
          </a:p>
          <a:p>
            <a:pPr lvl="1"/>
            <a:r>
              <a:rPr lang="en-US" dirty="0" smtClean="0"/>
              <a:t>Feedback may be updated, deleted</a:t>
            </a:r>
            <a:endParaRPr lang="en-US" dirty="0"/>
          </a:p>
          <a:p>
            <a:endParaRPr lang="en-US" dirty="0" smtClean="0"/>
          </a:p>
          <a:p>
            <a:r>
              <a:rPr lang="en-US" b="1" dirty="0" smtClean="0"/>
              <a:t>Solution:</a:t>
            </a:r>
          </a:p>
          <a:p>
            <a:pPr lvl="1"/>
            <a:r>
              <a:rPr lang="en-US" dirty="0" smtClean="0"/>
              <a:t>Automatically detect updated feedbacks</a:t>
            </a:r>
          </a:p>
          <a:p>
            <a:pPr lvl="2"/>
            <a:r>
              <a:rPr lang="en-US" dirty="0" smtClean="0"/>
              <a:t>Only keep most recent version</a:t>
            </a:r>
            <a:endParaRPr lang="en-US" dirty="0"/>
          </a:p>
          <a:p>
            <a:pPr lvl="1"/>
            <a:r>
              <a:rPr lang="en-US" dirty="0" smtClean="0"/>
              <a:t>Hash {timestamp, title, vendor, message, rating}</a:t>
            </a:r>
          </a:p>
          <a:p>
            <a:endParaRPr lang="en-US" dirty="0"/>
          </a:p>
          <a:p>
            <a:endParaRPr lang="en-US" dirty="0" smtClean="0"/>
          </a:p>
        </p:txBody>
      </p:sp>
      <p:sp>
        <p:nvSpPr>
          <p:cNvPr id="4" name="Slide Number Placeholder 3"/>
          <p:cNvSpPr>
            <a:spLocks noGrp="1"/>
          </p:cNvSpPr>
          <p:nvPr>
            <p:ph type="sldNum" sz="quarter" idx="12"/>
          </p:nvPr>
        </p:nvSpPr>
        <p:spPr/>
        <p:txBody>
          <a:bodyPr/>
          <a:lstStyle/>
          <a:p>
            <a:fld id="{D905A89D-1F61-430D-84EF-2429D1BF7B95}" type="slidenum">
              <a:rPr lang="en-US" smtClean="0"/>
              <a:t>39</a:t>
            </a:fld>
            <a:endParaRPr lang="en-US"/>
          </a:p>
        </p:txBody>
      </p:sp>
    </p:spTree>
    <p:extLst>
      <p:ext uri="{BB962C8B-B14F-4D97-AF65-F5344CB8AC3E}">
        <p14:creationId xmlns:p14="http://schemas.microsoft.com/office/powerpoint/2010/main" val="22125281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 Hidden Services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207111" y="1676400"/>
            <a:ext cx="6729777" cy="4625975"/>
          </a:xfrm>
        </p:spPr>
      </p:pic>
    </p:spTree>
    <p:extLst>
      <p:ext uri="{BB962C8B-B14F-4D97-AF65-F5344CB8AC3E}">
        <p14:creationId xmlns:p14="http://schemas.microsoft.com/office/powerpoint/2010/main" val="171038425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Holding Prices</a:t>
            </a:r>
            <a:endParaRPr lang="en-US" dirty="0"/>
          </a:p>
        </p:txBody>
      </p:sp>
      <p:sp>
        <p:nvSpPr>
          <p:cNvPr id="3" name="Content Placeholder 2"/>
          <p:cNvSpPr>
            <a:spLocks noGrp="1"/>
          </p:cNvSpPr>
          <p:nvPr>
            <p:ph idx="1"/>
          </p:nvPr>
        </p:nvSpPr>
        <p:spPr>
          <a:xfrm>
            <a:off x="457200" y="1600200"/>
            <a:ext cx="8229600" cy="5181600"/>
          </a:xfrm>
        </p:spPr>
        <p:txBody>
          <a:bodyPr>
            <a:normAutofit/>
          </a:bodyPr>
          <a:lstStyle/>
          <a:p>
            <a:r>
              <a:rPr lang="en-US" dirty="0" smtClean="0"/>
              <a:t>Feedbacks are useful to vendors but are destroyed when the listing is removed</a:t>
            </a:r>
          </a:p>
          <a:p>
            <a:r>
              <a:rPr lang="en-US" dirty="0" smtClean="0"/>
              <a:t>Vendors raise listing prices prohibitively high</a:t>
            </a:r>
          </a:p>
          <a:p>
            <a:endParaRPr lang="en-US" dirty="0" smtClean="0"/>
          </a:p>
          <a:p>
            <a:endParaRPr lang="en-US" dirty="0"/>
          </a:p>
          <a:p>
            <a:endParaRPr lang="en-US" dirty="0" smtClean="0"/>
          </a:p>
          <a:p>
            <a:endParaRPr lang="en-US" dirty="0"/>
          </a:p>
          <a:p>
            <a:endParaRPr lang="en-US" dirty="0" smtClean="0"/>
          </a:p>
          <a:p>
            <a:r>
              <a:rPr lang="en-US" dirty="0" smtClean="0"/>
              <a:t>Need to look at historical price for item</a:t>
            </a:r>
          </a:p>
        </p:txBody>
      </p:sp>
      <p:pic>
        <p:nvPicPr>
          <p:cNvPr id="14338" name="Picture 2" descr="https://upload.wikimedia.org/wikipedia/commons/3/3d/Paperclip-01_(xnd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3733800"/>
            <a:ext cx="1776123" cy="118408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blog.cashcrate.com/wp-content/uploads/2013/11/10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303835"/>
            <a:ext cx="2819400" cy="18832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24000" y="5257800"/>
            <a:ext cx="1936749" cy="369332"/>
          </a:xfrm>
          <a:prstGeom prst="rect">
            <a:avLst/>
          </a:prstGeom>
          <a:noFill/>
        </p:spPr>
        <p:txBody>
          <a:bodyPr wrap="none" rtlCol="0">
            <a:spAutoFit/>
          </a:bodyPr>
          <a:lstStyle/>
          <a:p>
            <a:r>
              <a:rPr lang="en-US" dirty="0" smtClean="0"/>
              <a:t>$0.02 -&gt; $1,000.00</a:t>
            </a:r>
            <a:endParaRPr lang="en-US" dirty="0"/>
          </a:p>
        </p:txBody>
      </p:sp>
      <p:sp>
        <p:nvSpPr>
          <p:cNvPr id="7" name="TextBox 6"/>
          <p:cNvSpPr txBox="1"/>
          <p:nvPr/>
        </p:nvSpPr>
        <p:spPr>
          <a:xfrm>
            <a:off x="5152028" y="5295165"/>
            <a:ext cx="2754280" cy="369332"/>
          </a:xfrm>
          <a:prstGeom prst="rect">
            <a:avLst/>
          </a:prstGeom>
          <a:noFill/>
        </p:spPr>
        <p:txBody>
          <a:bodyPr wrap="none" rtlCol="0">
            <a:spAutoFit/>
          </a:bodyPr>
          <a:lstStyle/>
          <a:p>
            <a:r>
              <a:rPr lang="en-US" dirty="0" smtClean="0"/>
              <a:t>$1,100.00 -&gt; $1,000,000.00</a:t>
            </a:r>
            <a:endParaRPr lang="en-US" dirty="0"/>
          </a:p>
        </p:txBody>
      </p:sp>
      <p:sp>
        <p:nvSpPr>
          <p:cNvPr id="5" name="Slide Number Placeholder 4"/>
          <p:cNvSpPr>
            <a:spLocks noGrp="1"/>
          </p:cNvSpPr>
          <p:nvPr>
            <p:ph type="sldNum" sz="quarter" idx="12"/>
          </p:nvPr>
        </p:nvSpPr>
        <p:spPr/>
        <p:txBody>
          <a:bodyPr/>
          <a:lstStyle/>
          <a:p>
            <a:fld id="{D905A89D-1F61-430D-84EF-2429D1BF7B95}" type="slidenum">
              <a:rPr lang="en-US" smtClean="0"/>
              <a:t>40</a:t>
            </a:fld>
            <a:endParaRPr lang="en-US"/>
          </a:p>
        </p:txBody>
      </p:sp>
    </p:spTree>
    <p:extLst>
      <p:ext uri="{BB962C8B-B14F-4D97-AF65-F5344CB8AC3E}">
        <p14:creationId xmlns:p14="http://schemas.microsoft.com/office/powerpoint/2010/main" val="5326096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Holding Prices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Heuristic A:</a:t>
                </a:r>
              </a:p>
              <a:p>
                <a:pPr lvl="1"/>
                <a:r>
                  <a:rPr lang="en-US" dirty="0" smtClean="0"/>
                  <a:t>Remove all free things</a:t>
                </a:r>
              </a:p>
              <a:p>
                <a:pPr lvl="1"/>
                <a:r>
                  <a:rPr lang="en-US" dirty="0" smtClean="0"/>
                  <a:t>Remove all things &gt; $100,000</a:t>
                </a:r>
              </a:p>
              <a:p>
                <a:pPr lvl="1"/>
                <a:r>
                  <a:rPr lang="en-US" dirty="0" smtClean="0"/>
                  <a:t>Calculate median of remaining prices</a:t>
                </a:r>
              </a:p>
              <a:p>
                <a:pPr lvl="1"/>
                <a:r>
                  <a:rPr lang="en-US" dirty="0" smtClean="0"/>
                  <a:t>Remove everything greater than 5x median</a:t>
                </a:r>
              </a:p>
              <a:p>
                <a:pPr lvl="1"/>
                <a:r>
                  <a:rPr lang="en-US" dirty="0" smtClean="0"/>
                  <a:t>Remove things less than 25% of median</a:t>
                </a:r>
              </a:p>
              <a:p>
                <a:r>
                  <a:rPr lang="en-US" dirty="0" smtClean="0"/>
                  <a:t>Heuristic B:</a:t>
                </a:r>
              </a:p>
              <a:p>
                <a:pPr lvl="1"/>
                <a:r>
                  <a:rPr lang="en-US" dirty="0" smtClean="0"/>
                  <a:t>Remove all things &gt; $100,000</a:t>
                </a:r>
              </a:p>
              <a:p>
                <a:pPr lvl="1"/>
                <a:r>
                  <a:rPr lang="en-US" dirty="0" smtClean="0"/>
                  <a:t>Remove upper quartile</a:t>
                </a:r>
              </a:p>
              <a:p>
                <a:pPr lvl="1"/>
                <a:r>
                  <a:rPr lang="en-US" dirty="0" smtClean="0"/>
                  <a:t>Remove everything greater than 100x cheapest non-zero price</a:t>
                </a:r>
              </a:p>
              <a:p>
                <a:pPr lvl="1"/>
                <a:endParaRPr lang="en-US" dirty="0"/>
              </a:p>
              <a:p>
                <a:r>
                  <a:rPr lang="en-US" dirty="0" smtClean="0"/>
                  <a:t>Evaluation</a:t>
                </a:r>
              </a:p>
              <a:p>
                <a:pPr lvl="1"/>
                <a:r>
                  <a:rPr lang="en-US" dirty="0" smtClean="0"/>
                  <a:t>Coefficient of Variation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772" t="-21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905A89D-1F61-430D-84EF-2429D1BF7B95}" type="slidenum">
              <a:rPr lang="en-US" smtClean="0"/>
              <a:t>41</a:t>
            </a:fld>
            <a:endParaRPr lang="en-US"/>
          </a:p>
        </p:txBody>
      </p:sp>
    </p:spTree>
    <p:extLst>
      <p:ext uri="{BB962C8B-B14F-4D97-AF65-F5344CB8AC3E}">
        <p14:creationId xmlns:p14="http://schemas.microsoft.com/office/powerpoint/2010/main" val="192244676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Holding Prices CDF</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Slide Number Placeholder 3"/>
          <p:cNvSpPr>
            <a:spLocks noGrp="1"/>
          </p:cNvSpPr>
          <p:nvPr>
            <p:ph type="sldNum" sz="quarter" idx="12"/>
          </p:nvPr>
        </p:nvSpPr>
        <p:spPr/>
        <p:txBody>
          <a:bodyPr/>
          <a:lstStyle/>
          <a:p>
            <a:fld id="{D905A89D-1F61-430D-84EF-2429D1BF7B95}" type="slidenum">
              <a:rPr lang="en-US" smtClean="0"/>
              <a:t>42</a:t>
            </a:fld>
            <a:endParaRPr lang="en-US"/>
          </a:p>
        </p:txBody>
      </p:sp>
      <p:pic>
        <p:nvPicPr>
          <p:cNvPr id="1026" name="Picture 2" descr="C:\Users\Kyle\Documents\School\CMU\Papers\USENIX 2015\Figures\cv_cdf_zoom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494" y="1917590"/>
            <a:ext cx="8863013" cy="4680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35936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Sales Volume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D905A89D-1F61-430D-84EF-2429D1BF7B95}" type="slidenum">
              <a:rPr lang="en-US" smtClean="0"/>
              <a:t>43</a:t>
            </a:fld>
            <a:endParaRPr lang="en-US"/>
          </a:p>
        </p:txBody>
      </p:sp>
      <p:pic>
        <p:nvPicPr>
          <p:cNvPr id="2050" name="Picture 2" descr="C:\Users\Kyle\Documents\School\CMU\Papers\USENIX 2015\Figures\stacked_colo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99" y="1295400"/>
            <a:ext cx="5386387" cy="538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65214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Categories</a:t>
            </a:r>
            <a:endParaRPr lang="en-US" dirty="0"/>
          </a:p>
        </p:txBody>
      </p:sp>
      <p:sp>
        <p:nvSpPr>
          <p:cNvPr id="3" name="Content Placeholder 2"/>
          <p:cNvSpPr>
            <a:spLocks noGrp="1"/>
          </p:cNvSpPr>
          <p:nvPr>
            <p:ph idx="1"/>
          </p:nvPr>
        </p:nvSpPr>
        <p:spPr>
          <a:xfrm>
            <a:off x="228600" y="1600200"/>
            <a:ext cx="8686800" cy="4876800"/>
          </a:xfrm>
        </p:spPr>
        <p:txBody>
          <a:bodyPr>
            <a:normAutofit fontScale="92500" lnSpcReduction="20000"/>
          </a:bodyPr>
          <a:lstStyle/>
          <a:p>
            <a:r>
              <a:rPr lang="en-US" b="1" dirty="0" smtClean="0"/>
              <a:t>What is being sold?</a:t>
            </a:r>
          </a:p>
          <a:p>
            <a:pPr lvl="1"/>
            <a:r>
              <a:rPr lang="en-US" dirty="0" smtClean="0"/>
              <a:t>Product labels are often unavailable or inaccurate</a:t>
            </a:r>
          </a:p>
          <a:p>
            <a:endParaRPr lang="en-US" dirty="0" smtClean="0"/>
          </a:p>
          <a:p>
            <a:endParaRPr lang="en-US" dirty="0"/>
          </a:p>
          <a:p>
            <a:endParaRPr lang="en-US" dirty="0" smtClean="0"/>
          </a:p>
          <a:p>
            <a:endParaRPr lang="en-US" dirty="0" smtClean="0"/>
          </a:p>
          <a:p>
            <a:r>
              <a:rPr lang="en-US" dirty="0" smtClean="0"/>
              <a:t>Classifier trained from Agora and The Evolution Marketplace</a:t>
            </a:r>
          </a:p>
          <a:p>
            <a:pPr lvl="1"/>
            <a:r>
              <a:rPr lang="en-US" dirty="0" smtClean="0"/>
              <a:t>Listing title and description concatenated and </a:t>
            </a:r>
            <a:r>
              <a:rPr lang="en-US" dirty="0" err="1" smtClean="0"/>
              <a:t>tfidf</a:t>
            </a:r>
            <a:endParaRPr lang="en-US" dirty="0"/>
          </a:p>
          <a:p>
            <a:pPr lvl="1"/>
            <a:r>
              <a:rPr lang="en-US" dirty="0" smtClean="0"/>
              <a:t>1,941,538 unique samples, 162,198 words tokenized</a:t>
            </a:r>
          </a:p>
          <a:p>
            <a:pPr lvl="1"/>
            <a:r>
              <a:rPr lang="en-US" dirty="0" smtClean="0"/>
              <a:t>Predicts 16 class labels</a:t>
            </a:r>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D905A89D-1F61-430D-84EF-2429D1BF7B95}" type="slidenum">
              <a:rPr lang="en-US" smtClean="0"/>
              <a:t>44</a:t>
            </a:fld>
            <a:endParaRPr lang="en-US"/>
          </a:p>
        </p:txBody>
      </p:sp>
      <p:pic>
        <p:nvPicPr>
          <p:cNvPr id="1026" name="Picture 2" descr="http://www.allthetests.com/quiz32/picture/pic_1424191303_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2895600"/>
            <a:ext cx="3411838"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gifttree.com/images/super/5574b_Potted-Plan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3600" y="2362200"/>
            <a:ext cx="1686564" cy="182762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4343400" y="3276011"/>
            <a:ext cx="1295400" cy="0"/>
          </a:xfrm>
          <a:prstGeom prst="straightConnector1">
            <a:avLst/>
          </a:prstGeom>
          <a:ln w="50800">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497313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descr="C:\Users\Kyle\Documents\School\CMU\Papers\USENIX 2015\Figures\confusion_matri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450" y="1219200"/>
            <a:ext cx="5499100" cy="548858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905A89D-1F61-430D-84EF-2429D1BF7B95}" type="slidenum">
              <a:rPr lang="en-US" smtClean="0"/>
              <a:t>45</a:t>
            </a:fld>
            <a:endParaRPr lang="en-US"/>
          </a:p>
        </p:txBody>
      </p:sp>
    </p:spTree>
    <p:extLst>
      <p:ext uri="{BB962C8B-B14F-4D97-AF65-F5344CB8AC3E}">
        <p14:creationId xmlns:p14="http://schemas.microsoft.com/office/powerpoint/2010/main" val="348530312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 Sales Per Category</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905A89D-1F61-430D-84EF-2429D1BF7B95}" type="slidenum">
              <a:rPr lang="en-US" smtClean="0"/>
              <a:t>46</a:t>
            </a:fld>
            <a:endParaRPr lang="en-US"/>
          </a:p>
        </p:txBody>
      </p:sp>
      <p:pic>
        <p:nvPicPr>
          <p:cNvPr id="1026" name="Picture 2" descr="C:\Users\Kyle\Documents\School\CMU\Papers\USENIX 2015\Figures\categories_updat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921" y="1294866"/>
            <a:ext cx="5550158" cy="5563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64858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Vendor Volumes CDF</a:t>
            </a:r>
            <a:endParaRPr lang="en-US" dirty="0"/>
          </a:p>
        </p:txBody>
      </p:sp>
      <p:sp>
        <p:nvSpPr>
          <p:cNvPr id="3" name="Content Placeholder 2"/>
          <p:cNvSpPr>
            <a:spLocks noGrp="1"/>
          </p:cNvSpPr>
          <p:nvPr>
            <p:ph idx="1"/>
          </p:nvPr>
        </p:nvSpPr>
        <p:spPr/>
        <p:txBody>
          <a:bodyPr/>
          <a:lstStyle/>
          <a:p>
            <a:endParaRPr lang="en-US"/>
          </a:p>
        </p:txBody>
      </p:sp>
      <p:pic>
        <p:nvPicPr>
          <p:cNvPr id="6146" name="Picture 2" descr="C:\Users\Kyle\Documents\School\CMU\Papers\USENIX 2015\Figures\aggregated_vendor_cd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00200"/>
            <a:ext cx="8781424" cy="46736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905A89D-1F61-430D-84EF-2429D1BF7B95}" type="slidenum">
              <a:rPr lang="en-US" smtClean="0"/>
              <a:t>47</a:t>
            </a:fld>
            <a:endParaRPr lang="en-US"/>
          </a:p>
        </p:txBody>
      </p:sp>
    </p:spTree>
    <p:extLst>
      <p:ext uri="{BB962C8B-B14F-4D97-AF65-F5344CB8AC3E}">
        <p14:creationId xmlns:p14="http://schemas.microsoft.com/office/powerpoint/2010/main" val="71306427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Vendor Diversity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b="1" dirty="0" smtClean="0"/>
                  <a:t>Do vendors specialize in what they are selling?</a:t>
                </a:r>
              </a:p>
              <a:p>
                <a:pPr lvl="1"/>
                <a:r>
                  <a:rPr lang="en-US" dirty="0" smtClean="0"/>
                  <a:t>Do vendors sell what they make?</a:t>
                </a:r>
              </a:p>
              <a:p>
                <a:pPr lvl="1"/>
                <a:r>
                  <a:rPr lang="en-US" dirty="0" smtClean="0"/>
                  <a:t>Does a single online presence sell goods for </a:t>
                </a:r>
                <a:r>
                  <a:rPr lang="en-US" smtClean="0"/>
                  <a:t>several diversified suppliers</a:t>
                </a:r>
                <a:r>
                  <a:rPr lang="en-US" dirty="0" smtClean="0"/>
                  <a:t>?</a:t>
                </a:r>
              </a:p>
              <a:p>
                <a:pPr lvl="1"/>
                <a:endParaRPr lang="en-US" dirty="0"/>
              </a:p>
              <a:p>
                <a:r>
                  <a:rPr lang="en-US" b="1" dirty="0" smtClean="0"/>
                  <a:t>Coefficient of Diversity </a:t>
                </a:r>
              </a:p>
              <a:p>
                <a:pPr lvl="1"/>
                <a:r>
                  <a:rPr lang="en-US" dirty="0" smtClean="0"/>
                  <a:t>0 – all sales from same category</a:t>
                </a:r>
              </a:p>
              <a:p>
                <a:pPr lvl="1"/>
                <a:r>
                  <a:rPr lang="en-US" dirty="0" smtClean="0"/>
                  <a:t>1 – equal sales from each category</a:t>
                </a:r>
              </a:p>
              <a:p>
                <a:pPr lvl="1"/>
                <a:r>
                  <a:rPr lang="en-US" dirty="0" smtClean="0"/>
                  <a:t>Only vendors &gt; $10,000 total sales considered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2"/>
                <a:stretch>
                  <a:fillRect l="-1614" t="-283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905A89D-1F61-430D-84EF-2429D1BF7B95}" type="slidenum">
              <a:rPr lang="en-US" smtClean="0"/>
              <a:t>48</a:t>
            </a:fld>
            <a:endParaRPr lang="en-US"/>
          </a:p>
        </p:txBody>
      </p:sp>
    </p:spTree>
    <p:extLst>
      <p:ext uri="{BB962C8B-B14F-4D97-AF65-F5344CB8AC3E}">
        <p14:creationId xmlns:p14="http://schemas.microsoft.com/office/powerpoint/2010/main" val="130017470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Vendor Diversity CDF</a:t>
            </a:r>
            <a:endParaRPr lang="en-US" dirty="0"/>
          </a:p>
        </p:txBody>
      </p:sp>
      <p:sp>
        <p:nvSpPr>
          <p:cNvPr id="3" name="Content Placeholder 2"/>
          <p:cNvSpPr>
            <a:spLocks noGrp="1"/>
          </p:cNvSpPr>
          <p:nvPr>
            <p:ph idx="1"/>
          </p:nvPr>
        </p:nvSpPr>
        <p:spPr/>
        <p:txBody>
          <a:bodyPr/>
          <a:lstStyle/>
          <a:p>
            <a:endParaRPr lang="en-US"/>
          </a:p>
        </p:txBody>
      </p:sp>
      <p:pic>
        <p:nvPicPr>
          <p:cNvPr id="7171" name="Picture 3" descr="C:\Users\Kyle\Documents\School\CMU\Papers\USENIX 2015\Figures\diversi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52600"/>
            <a:ext cx="8240619"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905A89D-1F61-430D-84EF-2429D1BF7B95}" type="slidenum">
              <a:rPr lang="en-US" smtClean="0"/>
              <a:t>49</a:t>
            </a:fld>
            <a:endParaRPr lang="en-US"/>
          </a:p>
        </p:txBody>
      </p:sp>
    </p:spTree>
    <p:extLst>
      <p:ext uri="{BB962C8B-B14F-4D97-AF65-F5344CB8AC3E}">
        <p14:creationId xmlns:p14="http://schemas.microsoft.com/office/powerpoint/2010/main" val="76911587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 Hidden Services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207111" y="1676400"/>
            <a:ext cx="6729777" cy="4625975"/>
          </a:xfrm>
        </p:spPr>
      </p:pic>
    </p:spTree>
    <p:extLst>
      <p:ext uri="{BB962C8B-B14F-4D97-AF65-F5344CB8AC3E}">
        <p14:creationId xmlns:p14="http://schemas.microsoft.com/office/powerpoint/2010/main" val="222119910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Trial evidence GX226A, GX227C places Silk Road 1 weekly volumes at $475,000/week in late March 2012, consistent with our estimates</a:t>
            </a:r>
          </a:p>
          <a:p>
            <a:endParaRPr lang="en-US" dirty="0"/>
          </a:p>
          <a:p>
            <a:r>
              <a:rPr lang="en-US" dirty="0" smtClean="0"/>
              <a:t>Administrator reports Silk Road 2 daily volumes of around $250,000 in September 2014, similar to our estimated $270,000</a:t>
            </a:r>
          </a:p>
          <a:p>
            <a:endParaRPr lang="en-US" dirty="0"/>
          </a:p>
          <a:p>
            <a:r>
              <a:rPr lang="en-US" dirty="0" smtClean="0"/>
              <a:t>Leaked Agora vendor page shows sales total on    June 5, 2014 to be $3,460, our observations yielded $3,408 </a:t>
            </a:r>
            <a:endParaRPr lang="en-US" dirty="0"/>
          </a:p>
        </p:txBody>
      </p:sp>
      <p:sp>
        <p:nvSpPr>
          <p:cNvPr id="4" name="Slide Number Placeholder 3"/>
          <p:cNvSpPr>
            <a:spLocks noGrp="1"/>
          </p:cNvSpPr>
          <p:nvPr>
            <p:ph type="sldNum" sz="quarter" idx="12"/>
          </p:nvPr>
        </p:nvSpPr>
        <p:spPr/>
        <p:txBody>
          <a:bodyPr/>
          <a:lstStyle/>
          <a:p>
            <a:fld id="{D905A89D-1F61-430D-84EF-2429D1BF7B95}" type="slidenum">
              <a:rPr lang="en-US" smtClean="0"/>
              <a:t>50</a:t>
            </a:fld>
            <a:endParaRPr lang="en-US"/>
          </a:p>
        </p:txBody>
      </p:sp>
    </p:spTree>
    <p:extLst>
      <p:ext uri="{BB962C8B-B14F-4D97-AF65-F5344CB8AC3E}">
        <p14:creationId xmlns:p14="http://schemas.microsoft.com/office/powerpoint/2010/main" val="79692202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Takeaways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Anonymous Marketplaces are very easy to setup and use and have wide customer appeal</a:t>
            </a:r>
          </a:p>
          <a:p>
            <a:endParaRPr lang="en-US" dirty="0"/>
          </a:p>
          <a:p>
            <a:r>
              <a:rPr lang="en-US" dirty="0" smtClean="0"/>
              <a:t>Anonymous Marketplace ecosystem transacts in excess of $500,000 / day</a:t>
            </a:r>
          </a:p>
          <a:p>
            <a:endParaRPr lang="en-US" dirty="0"/>
          </a:p>
          <a:p>
            <a:r>
              <a:rPr lang="en-US" dirty="0" smtClean="0"/>
              <a:t>Anonymous Marketplaces are primarily used (~75%) for recreational drugs</a:t>
            </a:r>
          </a:p>
          <a:p>
            <a:endParaRPr lang="en-US" dirty="0"/>
          </a:p>
          <a:p>
            <a:r>
              <a:rPr lang="en-US" dirty="0" smtClean="0"/>
              <a:t>Anonymous Marketplace ecosystem has historically recovered from takedown efforts and scams</a:t>
            </a:r>
          </a:p>
          <a:p>
            <a:endParaRPr lang="en-US" dirty="0"/>
          </a:p>
          <a:p>
            <a:r>
              <a:rPr lang="en-US" dirty="0" smtClean="0"/>
              <a:t>Anonymous Marketplaces are controlled by small set of highly influential vendors </a:t>
            </a:r>
          </a:p>
          <a:p>
            <a:endParaRPr lang="en-US" dirty="0"/>
          </a:p>
          <a:p>
            <a:endParaRPr lang="en-US" dirty="0"/>
          </a:p>
        </p:txBody>
      </p:sp>
      <p:sp>
        <p:nvSpPr>
          <p:cNvPr id="4" name="TextBox 3"/>
          <p:cNvSpPr txBox="1"/>
          <p:nvPr/>
        </p:nvSpPr>
        <p:spPr>
          <a:xfrm>
            <a:off x="2057400" y="5966880"/>
            <a:ext cx="4583242" cy="954107"/>
          </a:xfrm>
          <a:prstGeom prst="rect">
            <a:avLst/>
          </a:prstGeom>
          <a:noFill/>
        </p:spPr>
        <p:txBody>
          <a:bodyPr wrap="none" rtlCol="0">
            <a:spAutoFit/>
          </a:bodyPr>
          <a:lstStyle/>
          <a:p>
            <a:r>
              <a:rPr lang="en-US" sz="2800" dirty="0"/>
              <a:t>Kyle </a:t>
            </a:r>
            <a:r>
              <a:rPr lang="en-US" sz="2800" dirty="0" err="1"/>
              <a:t>Soska</a:t>
            </a:r>
            <a:r>
              <a:rPr lang="en-US" sz="2800" dirty="0"/>
              <a:t> – </a:t>
            </a:r>
            <a:r>
              <a:rPr lang="en-US" sz="2800" dirty="0">
                <a:hlinkClick r:id="rId2"/>
              </a:rPr>
              <a:t>ksoska@cmu.edu</a:t>
            </a:r>
            <a:endParaRPr lang="en-US" sz="2800" dirty="0"/>
          </a:p>
          <a:p>
            <a:endParaRPr lang="en-US" sz="2800" dirty="0"/>
          </a:p>
        </p:txBody>
      </p:sp>
      <p:sp>
        <p:nvSpPr>
          <p:cNvPr id="5" name="Slide Number Placeholder 4"/>
          <p:cNvSpPr>
            <a:spLocks noGrp="1"/>
          </p:cNvSpPr>
          <p:nvPr>
            <p:ph type="sldNum" sz="quarter" idx="12"/>
          </p:nvPr>
        </p:nvSpPr>
        <p:spPr/>
        <p:txBody>
          <a:bodyPr/>
          <a:lstStyle/>
          <a:p>
            <a:fld id="{D905A89D-1F61-430D-84EF-2429D1BF7B95}" type="slidenum">
              <a:rPr lang="en-US" smtClean="0"/>
              <a:t>51</a:t>
            </a:fld>
            <a:endParaRPr lang="en-US"/>
          </a:p>
        </p:txBody>
      </p:sp>
    </p:spTree>
    <p:extLst>
      <p:ext uri="{BB962C8B-B14F-4D97-AF65-F5344CB8AC3E}">
        <p14:creationId xmlns:p14="http://schemas.microsoft.com/office/powerpoint/2010/main" val="112526671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coin15-slides_Page_01.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 y="0"/>
            <a:ext cx="9142929" cy="6858000"/>
          </a:xfrm>
          <a:prstGeom prst="rect">
            <a:avLst/>
          </a:prstGeom>
        </p:spPr>
      </p:pic>
    </p:spTree>
    <p:extLst>
      <p:ext uri="{BB962C8B-B14F-4D97-AF65-F5344CB8AC3E}">
        <p14:creationId xmlns:p14="http://schemas.microsoft.com/office/powerpoint/2010/main" val="228320768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coin15-slides_Page_02.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 y="0"/>
            <a:ext cx="9142929" cy="6858000"/>
          </a:xfrm>
          <a:prstGeom prst="rect">
            <a:avLst/>
          </a:prstGeom>
        </p:spPr>
      </p:pic>
    </p:spTree>
    <p:extLst>
      <p:ext uri="{BB962C8B-B14F-4D97-AF65-F5344CB8AC3E}">
        <p14:creationId xmlns:p14="http://schemas.microsoft.com/office/powerpoint/2010/main" val="283390198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coin15-slides_Page_03.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3390198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coin15-slides_Page_04.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3390198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coin15-slides_Page_05.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3390198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coin15-slides_Page_06.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3390198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coin15-slides_Page_13.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 y="0"/>
            <a:ext cx="9142929" cy="6858000"/>
          </a:xfrm>
          <a:prstGeom prst="rect">
            <a:avLst/>
          </a:prstGeom>
        </p:spPr>
      </p:pic>
    </p:spTree>
    <p:extLst>
      <p:ext uri="{BB962C8B-B14F-4D97-AF65-F5344CB8AC3E}">
        <p14:creationId xmlns:p14="http://schemas.microsoft.com/office/powerpoint/2010/main" val="283390198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coin15-slides_Page_14.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2929" cy="6858000"/>
          </a:xfrm>
          <a:prstGeom prst="rect">
            <a:avLst/>
          </a:prstGeom>
        </p:spPr>
      </p:pic>
    </p:spTree>
    <p:extLst>
      <p:ext uri="{BB962C8B-B14F-4D97-AF65-F5344CB8AC3E}">
        <p14:creationId xmlns:p14="http://schemas.microsoft.com/office/powerpoint/2010/main" val="27446342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 Hidden Services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207111" y="1676400"/>
            <a:ext cx="6729777" cy="4625975"/>
          </a:xfrm>
        </p:spPr>
      </p:pic>
    </p:spTree>
    <p:extLst>
      <p:ext uri="{BB962C8B-B14F-4D97-AF65-F5344CB8AC3E}">
        <p14:creationId xmlns:p14="http://schemas.microsoft.com/office/powerpoint/2010/main" val="139089819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coin15-slides_Page_15.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19" y="0"/>
            <a:ext cx="9014881" cy="6858000"/>
          </a:xfrm>
          <a:prstGeom prst="rect">
            <a:avLst/>
          </a:prstGeom>
        </p:spPr>
      </p:pic>
    </p:spTree>
    <p:extLst>
      <p:ext uri="{BB962C8B-B14F-4D97-AF65-F5344CB8AC3E}">
        <p14:creationId xmlns:p14="http://schemas.microsoft.com/office/powerpoint/2010/main" val="274463425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coin15-slides_Page_16.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19" y="0"/>
            <a:ext cx="9014881" cy="6858000"/>
          </a:xfrm>
          <a:prstGeom prst="rect">
            <a:avLst/>
          </a:prstGeom>
        </p:spPr>
      </p:pic>
    </p:spTree>
    <p:extLst>
      <p:ext uri="{BB962C8B-B14F-4D97-AF65-F5344CB8AC3E}">
        <p14:creationId xmlns:p14="http://schemas.microsoft.com/office/powerpoint/2010/main" val="274463425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coin15-slides_Page_17.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119" y="0"/>
            <a:ext cx="9014881" cy="6858000"/>
          </a:xfrm>
          <a:prstGeom prst="rect">
            <a:avLst/>
          </a:prstGeom>
        </p:spPr>
      </p:pic>
    </p:spTree>
    <p:extLst>
      <p:ext uri="{BB962C8B-B14F-4D97-AF65-F5344CB8AC3E}">
        <p14:creationId xmlns:p14="http://schemas.microsoft.com/office/powerpoint/2010/main" val="274463425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coin15-slides_Page_18.jp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8" y="0"/>
            <a:ext cx="9014881" cy="6858000"/>
          </a:xfrm>
          <a:prstGeom prst="rect">
            <a:avLst/>
          </a:prstGeom>
        </p:spPr>
      </p:pic>
    </p:spTree>
    <p:extLst>
      <p:ext uri="{BB962C8B-B14F-4D97-AF65-F5344CB8AC3E}">
        <p14:creationId xmlns:p14="http://schemas.microsoft.com/office/powerpoint/2010/main" val="274463425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coin15-slides_Page_19.jp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19" y="0"/>
            <a:ext cx="9014881" cy="6858000"/>
          </a:xfrm>
          <a:prstGeom prst="rect">
            <a:avLst/>
          </a:prstGeom>
        </p:spPr>
      </p:pic>
    </p:spTree>
    <p:extLst>
      <p:ext uri="{BB962C8B-B14F-4D97-AF65-F5344CB8AC3E}">
        <p14:creationId xmlns:p14="http://schemas.microsoft.com/office/powerpoint/2010/main" val="274463425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coin15-slides_Page_20.jp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19" y="0"/>
            <a:ext cx="9014881" cy="6858000"/>
          </a:xfrm>
          <a:prstGeom prst="rect">
            <a:avLst/>
          </a:prstGeom>
        </p:spPr>
      </p:pic>
    </p:spTree>
    <p:extLst>
      <p:ext uri="{BB962C8B-B14F-4D97-AF65-F5344CB8AC3E}">
        <p14:creationId xmlns:p14="http://schemas.microsoft.com/office/powerpoint/2010/main" val="274463425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coin15-slides_Page_21.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4463425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coin15-slides_Page_22.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4463425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coin15-slides_Page_23.jp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3390198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coin15-slides_Page_24.jp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339019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 Hidden Services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207111" y="1676400"/>
            <a:ext cx="6729777" cy="4625975"/>
          </a:xfrm>
        </p:spPr>
      </p:pic>
    </p:spTree>
    <p:extLst>
      <p:ext uri="{BB962C8B-B14F-4D97-AF65-F5344CB8AC3E}">
        <p14:creationId xmlns:p14="http://schemas.microsoft.com/office/powerpoint/2010/main" val="342533681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coin15-slides_Page_25.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3390198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coin15-slides_Page_26.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3390198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coin15-slides_Page_27.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 y="0"/>
            <a:ext cx="9142929" cy="6858000"/>
          </a:xfrm>
          <a:prstGeom prst="rect">
            <a:avLst/>
          </a:prstGeom>
        </p:spPr>
      </p:pic>
    </p:spTree>
    <p:extLst>
      <p:ext uri="{BB962C8B-B14F-4D97-AF65-F5344CB8AC3E}">
        <p14:creationId xmlns:p14="http://schemas.microsoft.com/office/powerpoint/2010/main" val="283390198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itcoin15-slides_Page_34.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3390198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01.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8749"/>
            <a:ext cx="9144000" cy="5143500"/>
          </a:xfrm>
          <a:prstGeom prst="rect">
            <a:avLst/>
          </a:prstGeom>
        </p:spPr>
      </p:pic>
    </p:spTree>
    <p:extLst>
      <p:ext uri="{BB962C8B-B14F-4D97-AF65-F5344CB8AC3E}">
        <p14:creationId xmlns:p14="http://schemas.microsoft.com/office/powerpoint/2010/main" val="283390198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02.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5155"/>
            <a:ext cx="9144000" cy="5143500"/>
          </a:xfrm>
          <a:prstGeom prst="rect">
            <a:avLst/>
          </a:prstGeom>
        </p:spPr>
      </p:pic>
    </p:spTree>
    <p:extLst>
      <p:ext uri="{BB962C8B-B14F-4D97-AF65-F5344CB8AC3E}">
        <p14:creationId xmlns:p14="http://schemas.microsoft.com/office/powerpoint/2010/main" val="1660705057"/>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06.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962"/>
            <a:ext cx="9144000" cy="5143500"/>
          </a:xfrm>
          <a:prstGeom prst="rect">
            <a:avLst/>
          </a:prstGeom>
        </p:spPr>
      </p:pic>
    </p:spTree>
    <p:extLst>
      <p:ext uri="{BB962C8B-B14F-4D97-AF65-F5344CB8AC3E}">
        <p14:creationId xmlns:p14="http://schemas.microsoft.com/office/powerpoint/2010/main" val="166070505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07.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4500"/>
            <a:ext cx="9144000" cy="5143500"/>
          </a:xfrm>
          <a:prstGeom prst="rect">
            <a:avLst/>
          </a:prstGeom>
        </p:spPr>
      </p:pic>
    </p:spTree>
    <p:extLst>
      <p:ext uri="{BB962C8B-B14F-4D97-AF65-F5344CB8AC3E}">
        <p14:creationId xmlns:p14="http://schemas.microsoft.com/office/powerpoint/2010/main" val="166070505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14.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32891"/>
            <a:ext cx="9144000" cy="5148943"/>
          </a:xfrm>
          <a:prstGeom prst="rect">
            <a:avLst/>
          </a:prstGeom>
        </p:spPr>
      </p:pic>
    </p:spTree>
    <p:extLst>
      <p:ext uri="{BB962C8B-B14F-4D97-AF65-F5344CB8AC3E}">
        <p14:creationId xmlns:p14="http://schemas.microsoft.com/office/powerpoint/2010/main" val="166070505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15.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7734"/>
            <a:ext cx="9144000" cy="5143500"/>
          </a:xfrm>
          <a:prstGeom prst="rect">
            <a:avLst/>
          </a:prstGeom>
        </p:spPr>
      </p:pic>
    </p:spTree>
    <p:extLst>
      <p:ext uri="{BB962C8B-B14F-4D97-AF65-F5344CB8AC3E}">
        <p14:creationId xmlns:p14="http://schemas.microsoft.com/office/powerpoint/2010/main" val="166070505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SilkRoad</a:t>
            </a:r>
            <a:r>
              <a:rPr lang="en-US" dirty="0" smtClean="0"/>
              <a:t> Marketplace</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0" y="1524000"/>
            <a:ext cx="9149853" cy="5257800"/>
          </a:xfrm>
        </p:spPr>
      </p:pic>
    </p:spTree>
    <p:extLst>
      <p:ext uri="{BB962C8B-B14F-4D97-AF65-F5344CB8AC3E}">
        <p14:creationId xmlns:p14="http://schemas.microsoft.com/office/powerpoint/2010/main" val="313377298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16.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7226"/>
            <a:ext cx="9144000" cy="5143500"/>
          </a:xfrm>
          <a:prstGeom prst="rect">
            <a:avLst/>
          </a:prstGeom>
        </p:spPr>
      </p:pic>
    </p:spTree>
    <p:extLst>
      <p:ext uri="{BB962C8B-B14F-4D97-AF65-F5344CB8AC3E}">
        <p14:creationId xmlns:p14="http://schemas.microsoft.com/office/powerpoint/2010/main" val="166070505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17.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14323"/>
            <a:ext cx="9144000" cy="5143500"/>
          </a:xfrm>
          <a:prstGeom prst="rect">
            <a:avLst/>
          </a:prstGeom>
        </p:spPr>
      </p:pic>
    </p:spTree>
    <p:extLst>
      <p:ext uri="{BB962C8B-B14F-4D97-AF65-F5344CB8AC3E}">
        <p14:creationId xmlns:p14="http://schemas.microsoft.com/office/powerpoint/2010/main" val="1660705057"/>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18.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6318"/>
            <a:ext cx="9144000" cy="5142554"/>
          </a:xfrm>
          <a:prstGeom prst="rect">
            <a:avLst/>
          </a:prstGeom>
        </p:spPr>
      </p:pic>
    </p:spTree>
    <p:extLst>
      <p:ext uri="{BB962C8B-B14F-4D97-AF65-F5344CB8AC3E}">
        <p14:creationId xmlns:p14="http://schemas.microsoft.com/office/powerpoint/2010/main" val="283390198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19.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4500"/>
            <a:ext cx="9144000" cy="5143500"/>
          </a:xfrm>
          <a:prstGeom prst="rect">
            <a:avLst/>
          </a:prstGeom>
        </p:spPr>
      </p:pic>
    </p:spTree>
    <p:extLst>
      <p:ext uri="{BB962C8B-B14F-4D97-AF65-F5344CB8AC3E}">
        <p14:creationId xmlns:p14="http://schemas.microsoft.com/office/powerpoint/2010/main" val="283390198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20.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1892"/>
            <a:ext cx="9144000" cy="5142554"/>
          </a:xfrm>
          <a:prstGeom prst="rect">
            <a:avLst/>
          </a:prstGeom>
        </p:spPr>
      </p:pic>
    </p:spTree>
    <p:extLst>
      <p:ext uri="{BB962C8B-B14F-4D97-AF65-F5344CB8AC3E}">
        <p14:creationId xmlns:p14="http://schemas.microsoft.com/office/powerpoint/2010/main" val="283390198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21.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833901989"/>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22.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89609212"/>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23.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47509531"/>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24.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962"/>
            <a:ext cx="9144000" cy="5143500"/>
          </a:xfrm>
          <a:prstGeom prst="rect">
            <a:avLst/>
          </a:prstGeom>
        </p:spPr>
      </p:pic>
    </p:spTree>
    <p:extLst>
      <p:ext uri="{BB962C8B-B14F-4D97-AF65-F5344CB8AC3E}">
        <p14:creationId xmlns:p14="http://schemas.microsoft.com/office/powerpoint/2010/main" val="74750953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25.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2850"/>
            <a:ext cx="9144000" cy="5143500"/>
          </a:xfrm>
          <a:prstGeom prst="rect">
            <a:avLst/>
          </a:prstGeom>
        </p:spPr>
      </p:pic>
    </p:spTree>
    <p:extLst>
      <p:ext uri="{BB962C8B-B14F-4D97-AF65-F5344CB8AC3E}">
        <p14:creationId xmlns:p14="http://schemas.microsoft.com/office/powerpoint/2010/main" val="74750953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SilkRoad</a:t>
            </a:r>
            <a:r>
              <a:rPr lang="en-US" dirty="0" smtClean="0"/>
              <a:t> Marketplace</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157818" y="1573213"/>
            <a:ext cx="6843182" cy="5132387"/>
          </a:xfrm>
        </p:spPr>
      </p:pic>
    </p:spTree>
    <p:extLst>
      <p:ext uri="{BB962C8B-B14F-4D97-AF65-F5344CB8AC3E}">
        <p14:creationId xmlns:p14="http://schemas.microsoft.com/office/powerpoint/2010/main" val="1022633503"/>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26.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9617"/>
            <a:ext cx="9144000" cy="5152913"/>
          </a:xfrm>
          <a:prstGeom prst="rect">
            <a:avLst/>
          </a:prstGeom>
        </p:spPr>
      </p:pic>
    </p:spTree>
    <p:extLst>
      <p:ext uri="{BB962C8B-B14F-4D97-AF65-F5344CB8AC3E}">
        <p14:creationId xmlns:p14="http://schemas.microsoft.com/office/powerpoint/2010/main" val="747509531"/>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27.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2109"/>
            <a:ext cx="9144000" cy="5143500"/>
          </a:xfrm>
          <a:prstGeom prst="rect">
            <a:avLst/>
          </a:prstGeom>
        </p:spPr>
      </p:pic>
    </p:spTree>
    <p:extLst>
      <p:ext uri="{BB962C8B-B14F-4D97-AF65-F5344CB8AC3E}">
        <p14:creationId xmlns:p14="http://schemas.microsoft.com/office/powerpoint/2010/main" val="74750953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28.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4500"/>
            <a:ext cx="9144000" cy="5143500"/>
          </a:xfrm>
          <a:prstGeom prst="rect">
            <a:avLst/>
          </a:prstGeom>
        </p:spPr>
      </p:pic>
    </p:spTree>
    <p:extLst>
      <p:ext uri="{BB962C8B-B14F-4D97-AF65-F5344CB8AC3E}">
        <p14:creationId xmlns:p14="http://schemas.microsoft.com/office/powerpoint/2010/main" val="74750953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29.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4500"/>
            <a:ext cx="9144000" cy="5143500"/>
          </a:xfrm>
          <a:prstGeom prst="rect">
            <a:avLst/>
          </a:prstGeom>
        </p:spPr>
      </p:pic>
    </p:spTree>
    <p:extLst>
      <p:ext uri="{BB962C8B-B14F-4D97-AF65-F5344CB8AC3E}">
        <p14:creationId xmlns:p14="http://schemas.microsoft.com/office/powerpoint/2010/main" val="74750953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30.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5429"/>
            <a:ext cx="9144000" cy="5143500"/>
          </a:xfrm>
          <a:prstGeom prst="rect">
            <a:avLst/>
          </a:prstGeom>
        </p:spPr>
      </p:pic>
    </p:spTree>
    <p:extLst>
      <p:ext uri="{BB962C8B-B14F-4D97-AF65-F5344CB8AC3E}">
        <p14:creationId xmlns:p14="http://schemas.microsoft.com/office/powerpoint/2010/main" val="74750953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31.jp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9348"/>
            <a:ext cx="9144000" cy="5143500"/>
          </a:xfrm>
          <a:prstGeom prst="rect">
            <a:avLst/>
          </a:prstGeom>
        </p:spPr>
      </p:pic>
    </p:spTree>
    <p:extLst>
      <p:ext uri="{BB962C8B-B14F-4D97-AF65-F5344CB8AC3E}">
        <p14:creationId xmlns:p14="http://schemas.microsoft.com/office/powerpoint/2010/main" val="74750953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32.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3724"/>
            <a:ext cx="9144000" cy="5143500"/>
          </a:xfrm>
          <a:prstGeom prst="rect">
            <a:avLst/>
          </a:prstGeom>
        </p:spPr>
      </p:pic>
    </p:spTree>
    <p:extLst>
      <p:ext uri="{BB962C8B-B14F-4D97-AF65-F5344CB8AC3E}">
        <p14:creationId xmlns:p14="http://schemas.microsoft.com/office/powerpoint/2010/main" val="74750953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33.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47509531"/>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34.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4750953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2T2-Filippo-Valsorda-and-George-Tankersly-Non-Hidden-Hidden-Services-Considered-Harmful_Page_35.jp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2942"/>
            <a:ext cx="9144000" cy="5143500"/>
          </a:xfrm>
          <a:prstGeom prst="rect">
            <a:avLst/>
          </a:prstGeom>
        </p:spPr>
      </p:pic>
    </p:spTree>
    <p:extLst>
      <p:ext uri="{BB962C8B-B14F-4D97-AF65-F5344CB8AC3E}">
        <p14:creationId xmlns:p14="http://schemas.microsoft.com/office/powerpoint/2010/main" val="74750953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500</TotalTime>
  <Words>2333</Words>
  <Application>Microsoft Macintosh PowerPoint</Application>
  <PresentationFormat>On-screen Show (4:3)</PresentationFormat>
  <Paragraphs>348</Paragraphs>
  <Slides>105</Slides>
  <Notes>16</Notes>
  <HiddenSlides>0</HiddenSlides>
  <MMClips>0</MMClips>
  <ScaleCrop>false</ScaleCrop>
  <HeadingPairs>
    <vt:vector size="4" baseType="variant">
      <vt:variant>
        <vt:lpstr>Theme</vt:lpstr>
      </vt:variant>
      <vt:variant>
        <vt:i4>1</vt:i4>
      </vt:variant>
      <vt:variant>
        <vt:lpstr>Slide Titles</vt:lpstr>
      </vt:variant>
      <vt:variant>
        <vt:i4>105</vt:i4>
      </vt:variant>
    </vt:vector>
  </HeadingPairs>
  <TitlesOfParts>
    <vt:vector size="106" baseType="lpstr">
      <vt:lpstr>Office Theme</vt:lpstr>
      <vt:lpstr>PowerPoint Presentation</vt:lpstr>
      <vt:lpstr>Tor Hidden Services: Overview</vt:lpstr>
      <vt:lpstr>Tor Hidden Services</vt:lpstr>
      <vt:lpstr>Tor Hidden Services</vt:lpstr>
      <vt:lpstr>Tor Hidden Services</vt:lpstr>
      <vt:lpstr>Tor Hidden Services</vt:lpstr>
      <vt:lpstr>Tor Hidden Services</vt:lpstr>
      <vt:lpstr>SilkRoad Marketplace</vt:lpstr>
      <vt:lpstr>SilkRoad Marketplace</vt:lpstr>
      <vt:lpstr>Measuring the Longitudinal Evolution of the Online Anonymous Marketplace Ecosystem</vt:lpstr>
      <vt:lpstr>Conventional Commerce</vt:lpstr>
      <vt:lpstr>Internet Commerce</vt:lpstr>
      <vt:lpstr>Conventional Illicit Commerce</vt:lpstr>
      <vt:lpstr>Illicit Internet Commerce</vt:lpstr>
      <vt:lpstr>Anonymous Marketplaces</vt:lpstr>
      <vt:lpstr>Anonymous Marketplace Technology</vt:lpstr>
      <vt:lpstr>Market Transactions</vt:lpstr>
      <vt:lpstr>Market Transactions</vt:lpstr>
      <vt:lpstr>Market Transactions</vt:lpstr>
      <vt:lpstr>Market Transactions</vt:lpstr>
      <vt:lpstr>Market Transactions</vt:lpstr>
      <vt:lpstr>Market Transactions</vt:lpstr>
      <vt:lpstr>Market Transactions</vt:lpstr>
      <vt:lpstr>Questions</vt:lpstr>
      <vt:lpstr>Measurement Platform Overview</vt:lpstr>
      <vt:lpstr>Measurements</vt:lpstr>
      <vt:lpstr>Measurements</vt:lpstr>
      <vt:lpstr>Parsing</vt:lpstr>
      <vt:lpstr>Silk Road Available Data</vt:lpstr>
      <vt:lpstr>Analysis</vt:lpstr>
      <vt:lpstr>Data Completeness</vt:lpstr>
      <vt:lpstr>Mark and Recapture</vt:lpstr>
      <vt:lpstr>Mark and Recapture</vt:lpstr>
      <vt:lpstr>Mark and Recapture</vt:lpstr>
      <vt:lpstr>Mark and Recapture</vt:lpstr>
      <vt:lpstr>Data Completeness</vt:lpstr>
      <vt:lpstr>Analysis</vt:lpstr>
      <vt:lpstr>Alternative Transaction Proxies</vt:lpstr>
      <vt:lpstr>Uniqueness</vt:lpstr>
      <vt:lpstr>Holding Prices</vt:lpstr>
      <vt:lpstr>Holding Prices</vt:lpstr>
      <vt:lpstr>Holding Prices CDF</vt:lpstr>
      <vt:lpstr>Sales Volume</vt:lpstr>
      <vt:lpstr>Product Categories</vt:lpstr>
      <vt:lpstr>Confusion Matrix</vt:lpstr>
      <vt:lpstr>Item Sales Per Category</vt:lpstr>
      <vt:lpstr>Vendor Volumes CDF</vt:lpstr>
      <vt:lpstr>Vendor Diversity</vt:lpstr>
      <vt:lpstr>Vendor Diversity CDF</vt:lpstr>
      <vt:lpstr>Validation</vt:lpstr>
      <vt:lpstr>Takeaways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dc:creator>
  <cp:lastModifiedBy>Michael</cp:lastModifiedBy>
  <cp:revision>20</cp:revision>
  <dcterms:created xsi:type="dcterms:W3CDTF">2015-11-20T01:46:41Z</dcterms:created>
  <dcterms:modified xsi:type="dcterms:W3CDTF">2015-11-27T16:55:06Z</dcterms:modified>
</cp:coreProperties>
</file>